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78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75" autoAdjust="0"/>
    <p:restoredTop sz="94704"/>
  </p:normalViewPr>
  <p:slideViewPr>
    <p:cSldViewPr snapToGrid="0">
      <p:cViewPr varScale="1">
        <p:scale>
          <a:sx n="93" d="100"/>
          <a:sy n="93" d="100"/>
        </p:scale>
        <p:origin x="24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8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8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42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5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99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5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2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3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8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5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9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4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7069-C6EC-437D-9B41-4996205DF95D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08EDB-B252-4F7B-8793-DFFD92B6B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5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5891-80D2-2F1B-33A9-9F395971DC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VNS Tomography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Phoenix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5B788-4039-C4E2-9228-05D686838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XtremeGeo LLC</a:t>
            </a:r>
          </a:p>
          <a:p>
            <a:r>
              <a:rPr lang="en-US" dirty="0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106046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777B-53BB-8A71-2279-48560996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96C18-9ED8-6D5E-B4D3-37E83C62D1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option is useful if, for example, there are regions of receivers without nearby shots.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05D382-9F74-5B33-615F-289635632E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258997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68F5-0E39-9526-A089-FDE6EB2F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4B72-7B25-E85A-1048-52098C6E3C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rarely used option can be used to ignore offset ranges where the picks have issues. For example, heavily shingled data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259860-B9D9-8CA7-43A0-D51516BF5B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2365950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4B68-CF2A-8767-707B-6A603D39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4428D-CD63-315E-D5F2-1D0203F474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During the first inversion it may be a good idea to force the velocity to increase with depth. </a:t>
            </a:r>
          </a:p>
          <a:p>
            <a:r>
              <a:rPr lang="en-US" dirty="0"/>
              <a:t>Otherwise, usually allow inversions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550696-89B3-3698-7B2B-668A18D1E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221672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F89F-EFF2-88F8-AC8B-455CA293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5467-4EDE-6806-FF4A-F02EF07869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Constraining inversions is covered in another document</a:t>
            </a:r>
          </a:p>
          <a:p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17D55D-45A3-CB22-CBB7-0BFF3CD198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254180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8F10-F623-95C6-48D3-B380ECE4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A3AC-45F7-504A-8B81-60546D41F4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default depth weighting scheme usually converges fastest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7149D0-133F-7DF8-F0C4-999729B9D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405685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0F1D-366C-A664-A889-EED562AC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9A393-9961-3316-A6B2-CF82103A9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364" y="1825625"/>
            <a:ext cx="5419436" cy="4351338"/>
          </a:xfrm>
        </p:spPr>
        <p:txBody>
          <a:bodyPr/>
          <a:lstStyle/>
          <a:p>
            <a:r>
              <a:rPr lang="en-US" dirty="0"/>
              <a:t>Vertical smoothing is usually not  recommended, but may be needed to help stabilize the solution</a:t>
            </a:r>
          </a:p>
          <a:p>
            <a:r>
              <a:rPr lang="en-US" dirty="0"/>
              <a:t>Horizontal smoothing can help avoid artifacts.</a:t>
            </a:r>
          </a:p>
          <a:p>
            <a:pPr lvl="1"/>
            <a:r>
              <a:rPr lang="en-US" dirty="0"/>
              <a:t>Not much at the surface, “0” or “1’</a:t>
            </a:r>
          </a:p>
          <a:p>
            <a:pPr lvl="1"/>
            <a:r>
              <a:rPr lang="en-US" dirty="0"/>
              <a:t>At the bottom, usually around “3” to “6”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ABA1BAF-31BD-3F73-C15B-FC6354AE99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168150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019AE-8088-9BA0-E39B-E3F55175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6257-58AA-5450-BB05-56F8D9178A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These options help avoid artifacts caused by low fold or incomplete offset range coverage.</a:t>
            </a:r>
          </a:p>
          <a:p>
            <a:r>
              <a:rPr lang="en-US" dirty="0"/>
              <a:t>Usually only the first option is used</a:t>
            </a:r>
          </a:p>
          <a:p>
            <a:r>
              <a:rPr lang="en-US" dirty="0"/>
              <a:t>Will revisit this in a bit…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9A46CB-823D-7538-7A0A-DE8C87B598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3176662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6E3D7-951D-8ECB-B483-F987F535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D4BD-3E62-CDAA-E0A0-A798D913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2293793"/>
          </a:xfrm>
        </p:spPr>
        <p:txBody>
          <a:bodyPr/>
          <a:lstStyle/>
          <a:p>
            <a:r>
              <a:rPr lang="en-US" dirty="0"/>
              <a:t>If running locally be sure to specify the number of threads</a:t>
            </a:r>
          </a:p>
          <a:p>
            <a:r>
              <a:rPr lang="en-US" dirty="0"/>
              <a:t>Selecting one of the MPI options will open another dialog</a:t>
            </a:r>
          </a:p>
          <a:p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FC9E43-842F-41F9-CD2C-409E4C4C4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59261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AD5DD-A9EE-7461-5F6B-E448D9B6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F96E85-79C2-D24C-C7BF-1704AC62F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65" y="2320925"/>
            <a:ext cx="5619069" cy="40243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3B0718-0111-191F-CE92-101167FD4347}"/>
              </a:ext>
            </a:extLst>
          </p:cNvPr>
          <p:cNvSpPr txBox="1"/>
          <p:nvPr/>
        </p:nvSpPr>
        <p:spPr>
          <a:xfrm>
            <a:off x="3852940" y="1705776"/>
            <a:ext cx="346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inversion runs as a batch job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AE26E28-2A2C-5D90-89BE-4274859B2987}"/>
              </a:ext>
            </a:extLst>
          </p:cNvPr>
          <p:cNvSpPr/>
          <p:nvPr/>
        </p:nvSpPr>
        <p:spPr>
          <a:xfrm>
            <a:off x="5511800" y="2198623"/>
            <a:ext cx="150091" cy="315846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2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9967-4122-C009-8E2B-6575C2755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new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C0898-DCD9-9993-DB31-4A37942FC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746" y="1825625"/>
            <a:ext cx="4297218" cy="4351338"/>
          </a:xfrm>
        </p:spPr>
        <p:txBody>
          <a:bodyPr>
            <a:normAutofit/>
          </a:bodyPr>
          <a:lstStyle/>
          <a:p>
            <a:r>
              <a:rPr lang="en-US" dirty="0"/>
              <a:t>Click “VNS” </a:t>
            </a:r>
            <a:r>
              <a:rPr lang="en-US" dirty="0">
                <a:sym typeface="Wingdings" panose="05000000000000000000" pitchFamily="2" charset="2"/>
              </a:rPr>
              <a:t> “Reload list of models”</a:t>
            </a:r>
          </a:p>
          <a:p>
            <a:r>
              <a:rPr lang="en-US" dirty="0">
                <a:sym typeface="Wingdings" panose="05000000000000000000" pitchFamily="2" charset="2"/>
              </a:rPr>
              <a:t>The click “VNS” and select the new model</a:t>
            </a:r>
          </a:p>
          <a:p>
            <a:r>
              <a:rPr lang="en-US" dirty="0">
                <a:sym typeface="Wingdings" panose="05000000000000000000" pitchFamily="2" charset="2"/>
              </a:rPr>
              <a:t>The next step is to QC the model…</a:t>
            </a:r>
          </a:p>
          <a:p>
            <a:endParaRPr lang="en-US" sz="1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5C8C2C-0E51-E69D-2C9D-999122C920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18" y="1825625"/>
            <a:ext cx="6628362" cy="4501284"/>
          </a:xfrm>
        </p:spPr>
      </p:pic>
    </p:spTree>
    <p:extLst>
      <p:ext uri="{BB962C8B-B14F-4D97-AF65-F5344CB8AC3E}">
        <p14:creationId xmlns:p14="http://schemas.microsoft.com/office/powerpoint/2010/main" val="77322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6CAB-A376-BE84-E6D6-D3F4640E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23A7-9AEA-974B-F8AB-DD9DCCA2D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almost certainly create more than one model!</a:t>
            </a:r>
          </a:p>
          <a:p>
            <a:r>
              <a:rPr lang="en-US" dirty="0"/>
              <a:t>It’s generally recommended that the first model be somewhat coarse:</a:t>
            </a:r>
          </a:p>
          <a:p>
            <a:pPr lvl="1"/>
            <a:r>
              <a:rPr lang="en-US" dirty="0"/>
              <a:t>Large horizontal node spacing, 50m or so</a:t>
            </a:r>
          </a:p>
          <a:p>
            <a:pPr lvl="1"/>
            <a:r>
              <a:rPr lang="en-US" dirty="0"/>
              <a:t>Not too many vertical nodes, 30 or less</a:t>
            </a:r>
          </a:p>
          <a:p>
            <a:pPr lvl="1"/>
            <a:r>
              <a:rPr lang="en-US" dirty="0"/>
              <a:t>Inversion run with large decimation, 5 or more</a:t>
            </a:r>
          </a:p>
          <a:p>
            <a:r>
              <a:rPr lang="en-US" dirty="0"/>
              <a:t>One key reason for a coarse initial model is to ensure that the model is deep enough</a:t>
            </a:r>
          </a:p>
        </p:txBody>
      </p:sp>
    </p:spTree>
    <p:extLst>
      <p:ext uri="{BB962C8B-B14F-4D97-AF65-F5344CB8AC3E}">
        <p14:creationId xmlns:p14="http://schemas.microsoft.com/office/powerpoint/2010/main" val="358269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DB5D-9B18-C35A-6873-35BD87F1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model history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E6AF53-4DAC-7081-FDF4-B8391BBDE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16" y="2193925"/>
            <a:ext cx="5923367" cy="4024313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C98702B-9836-CF96-3867-C3663B8AD390}"/>
              </a:ext>
            </a:extLst>
          </p:cNvPr>
          <p:cNvSpPr/>
          <p:nvPr/>
        </p:nvSpPr>
        <p:spPr>
          <a:xfrm>
            <a:off x="1462811" y="2821708"/>
            <a:ext cx="2015836" cy="1108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8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B2D8-1325-4D28-099E-F196660D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velocity field at several depths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6B3B14-C619-EE0C-15D4-247B47AF84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16" y="2193925"/>
            <a:ext cx="5923367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38516-46B9-95F3-54B0-F796A75A8D6E}"/>
              </a:ext>
            </a:extLst>
          </p:cNvPr>
          <p:cNvSpPr txBox="1"/>
          <p:nvPr/>
        </p:nvSpPr>
        <p:spPr>
          <a:xfrm>
            <a:off x="230909" y="3161146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Select “Layer from 3D volume”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7C7A5-97AF-9F0B-900A-CE32E339BA1E}"/>
              </a:ext>
            </a:extLst>
          </p:cNvPr>
          <p:cNvSpPr txBox="1"/>
          <p:nvPr/>
        </p:nvSpPr>
        <p:spPr>
          <a:xfrm>
            <a:off x="230909" y="3429000"/>
            <a:ext cx="2504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Then view different depths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CA193E3-A8EB-DFA7-519D-D6F92EBFE797}"/>
              </a:ext>
            </a:extLst>
          </p:cNvPr>
          <p:cNvSpPr/>
          <p:nvPr/>
        </p:nvSpPr>
        <p:spPr>
          <a:xfrm>
            <a:off x="2735890" y="3904078"/>
            <a:ext cx="851799" cy="1089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097F-9B89-30BC-BBDC-2ED03264F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QC display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E6B11-D42C-1655-BF1C-DD6FE11D3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33" y="2057401"/>
            <a:ext cx="5923367" cy="4024313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7136FEB-1A15-5503-D41B-665DCD935FCA}"/>
              </a:ext>
            </a:extLst>
          </p:cNvPr>
          <p:cNvSpPr/>
          <p:nvPr/>
        </p:nvSpPr>
        <p:spPr>
          <a:xfrm>
            <a:off x="5056909" y="3325204"/>
            <a:ext cx="1039091" cy="924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A9EC0BB-25B1-BEF4-D197-233402F7EF6A}"/>
              </a:ext>
            </a:extLst>
          </p:cNvPr>
          <p:cNvSpPr/>
          <p:nvPr/>
        </p:nvSpPr>
        <p:spPr>
          <a:xfrm>
            <a:off x="5056908" y="4685497"/>
            <a:ext cx="1039092" cy="1104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025A3-A5E4-2DE4-FAF2-3C16B689CEBA}"/>
              </a:ext>
            </a:extLst>
          </p:cNvPr>
          <p:cNvSpPr txBox="1"/>
          <p:nvPr/>
        </p:nvSpPr>
        <p:spPr>
          <a:xfrm>
            <a:off x="1363511" y="2447410"/>
            <a:ext cx="258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“Pick QC” tab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EE2A8-86BC-FA64-6903-18B5E3C5600E}"/>
              </a:ext>
            </a:extLst>
          </p:cNvPr>
          <p:cNvSpPr txBox="1"/>
          <p:nvPr/>
        </p:nvSpPr>
        <p:spPr>
          <a:xfrm>
            <a:off x="1363511" y="3102677"/>
            <a:ext cx="320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pick version used to</a:t>
            </a:r>
          </a:p>
          <a:p>
            <a:r>
              <a:rPr lang="en-US" dirty="0"/>
              <a:t>run the inversion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0D0A7-3A68-726E-C194-90C9570DA12D}"/>
              </a:ext>
            </a:extLst>
          </p:cNvPr>
          <p:cNvSpPr txBox="1"/>
          <p:nvPr/>
        </p:nvSpPr>
        <p:spPr>
          <a:xfrm>
            <a:off x="1363511" y="4685497"/>
            <a:ext cx="2737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the basemap by the</a:t>
            </a:r>
          </a:p>
          <a:p>
            <a:r>
              <a:rPr lang="en-US" dirty="0"/>
              <a:t>VNS residual error 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1CBF91-F086-A11C-D2EE-6D4FB5FCD3A3}"/>
              </a:ext>
            </a:extLst>
          </p:cNvPr>
          <p:cNvSpPr txBox="1"/>
          <p:nvPr/>
        </p:nvSpPr>
        <p:spPr>
          <a:xfrm>
            <a:off x="373913" y="1726197"/>
            <a:ext cx="440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are user picks, blue predicted by tomo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8E35756-DD3E-D13B-6918-740AB1D92364}"/>
              </a:ext>
            </a:extLst>
          </p:cNvPr>
          <p:cNvSpPr/>
          <p:nvPr/>
        </p:nvSpPr>
        <p:spPr>
          <a:xfrm>
            <a:off x="5056909" y="2595854"/>
            <a:ext cx="784816" cy="72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1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D1764-DEE0-018C-A0B0-8834AA5D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histogram</a:t>
            </a:r>
          </a:p>
        </p:txBody>
      </p:sp>
      <p:pic>
        <p:nvPicPr>
          <p:cNvPr id="5" name="Content Placeholder 4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0DAAD621-1781-69EA-9942-32E1220C7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70" y="1698625"/>
            <a:ext cx="6817659" cy="40243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78A9E-67A9-0968-52C2-5E1371644DC4}"/>
              </a:ext>
            </a:extLst>
          </p:cNvPr>
          <p:cNvSpPr txBox="1"/>
          <p:nvPr/>
        </p:nvSpPr>
        <p:spPr>
          <a:xfrm>
            <a:off x="3708400" y="6159500"/>
            <a:ext cx="473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the Average Error is 7.6 Milliseconds</a:t>
            </a:r>
          </a:p>
        </p:txBody>
      </p:sp>
    </p:spTree>
    <p:extLst>
      <p:ext uri="{BB962C8B-B14F-4D97-AF65-F5344CB8AC3E}">
        <p14:creationId xmlns:p14="http://schemas.microsoft.com/office/powerpoint/2010/main" val="2534920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0054-9022-B839-5920-A6F5C5C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Shot picker QC -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7B1EF-6A3F-5C02-A9F4-3C5206936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57073" cy="4351338"/>
          </a:xfrm>
        </p:spPr>
        <p:txBody>
          <a:bodyPr>
            <a:normAutofit/>
          </a:bodyPr>
          <a:lstStyle/>
          <a:p>
            <a:r>
              <a:rPr lang="en-US" sz="1800" dirty="0"/>
              <a:t>Open a new Shot picker display</a:t>
            </a:r>
          </a:p>
          <a:p>
            <a:r>
              <a:rPr lang="en-US" sz="1800" dirty="0"/>
              <a:t>In the flow builder add “Apply VNS tomography travel times”, found under the “Moveout options”</a:t>
            </a:r>
          </a:p>
          <a:p>
            <a:r>
              <a:rPr lang="en-US" sz="1800" dirty="0"/>
              <a:t>Experiment with the residual terms</a:t>
            </a:r>
          </a:p>
          <a:p>
            <a:r>
              <a:rPr lang="en-US" sz="1800" dirty="0"/>
              <a:t>Under the basemap “Options” tab select the VNS model, then color by the VNS error term</a:t>
            </a:r>
          </a:p>
          <a:p>
            <a:r>
              <a:rPr lang="en-US" sz="1800" dirty="0"/>
              <a:t>View several shots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7D34C1-1310-8A82-A412-0CD4340B6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19" y="1825624"/>
            <a:ext cx="6821510" cy="4233431"/>
          </a:xfrm>
        </p:spPr>
      </p:pic>
    </p:spTree>
    <p:extLst>
      <p:ext uri="{BB962C8B-B14F-4D97-AF65-F5344CB8AC3E}">
        <p14:creationId xmlns:p14="http://schemas.microsoft.com/office/powerpoint/2010/main" val="2470324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5D00-0BFF-A0C8-44C6-750746B8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A210F10-1897-7CAA-FC08-A43120461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16" y="2193925"/>
            <a:ext cx="5923367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D936DF-ADA0-8847-99D5-9267C41AA4DD}"/>
              </a:ext>
            </a:extLst>
          </p:cNvPr>
          <p:cNvSpPr txBox="1"/>
          <p:nvPr/>
        </p:nvSpPr>
        <p:spPr>
          <a:xfrm>
            <a:off x="360635" y="2402865"/>
            <a:ext cx="242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“Profile” tab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6B97E3-1198-E804-CD24-A04511C43998}"/>
              </a:ext>
            </a:extLst>
          </p:cNvPr>
          <p:cNvSpPr txBox="1"/>
          <p:nvPr/>
        </p:nvSpPr>
        <p:spPr>
          <a:xfrm>
            <a:off x="365747" y="5297112"/>
            <a:ext cx="2564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Left-click and drag profile lines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9FDB8D8-9121-976A-D16A-9BAE569B9E15}"/>
              </a:ext>
            </a:extLst>
          </p:cNvPr>
          <p:cNvSpPr/>
          <p:nvPr/>
        </p:nvSpPr>
        <p:spPr>
          <a:xfrm flipV="1">
            <a:off x="2852288" y="2701474"/>
            <a:ext cx="1770512" cy="1594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CE4A6D3-D1A1-5680-C1F1-16AE1BCC890C}"/>
              </a:ext>
            </a:extLst>
          </p:cNvPr>
          <p:cNvSpPr/>
          <p:nvPr/>
        </p:nvSpPr>
        <p:spPr>
          <a:xfrm flipV="1">
            <a:off x="2787133" y="5548176"/>
            <a:ext cx="1271667" cy="1442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26696-734B-347D-2D95-0DF72EBA1C47}"/>
              </a:ext>
            </a:extLst>
          </p:cNvPr>
          <p:cNvSpPr txBox="1"/>
          <p:nvPr/>
        </p:nvSpPr>
        <p:spPr>
          <a:xfrm>
            <a:off x="401931" y="3864617"/>
            <a:ext cx="2732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“Weight” attribute shows raypath coverage. Be sure to select “Log scale”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E03C1D6-2EE3-6601-668E-926540478170}"/>
              </a:ext>
            </a:extLst>
          </p:cNvPr>
          <p:cNvSpPr/>
          <p:nvPr/>
        </p:nvSpPr>
        <p:spPr>
          <a:xfrm flipV="1">
            <a:off x="2930194" y="4438184"/>
            <a:ext cx="2230873" cy="2126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D26E7-7F24-F097-3176-6B8B26DA8160}"/>
              </a:ext>
            </a:extLst>
          </p:cNvPr>
          <p:cNvSpPr txBox="1"/>
          <p:nvPr/>
        </p:nvSpPr>
        <p:spPr>
          <a:xfrm>
            <a:off x="9339711" y="2336735"/>
            <a:ext cx="2225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is a serious issue – the raypath coverage is very high along the</a:t>
            </a:r>
          </a:p>
          <a:p>
            <a:r>
              <a:rPr lang="en-US" dirty="0">
                <a:solidFill>
                  <a:srgbClr val="FF0000"/>
                </a:solidFill>
              </a:rPr>
              <a:t>bottom of the profile. This means the model is not deep enough!!!</a:t>
            </a:r>
          </a:p>
          <a:p>
            <a:r>
              <a:rPr lang="en-US" dirty="0">
                <a:solidFill>
                  <a:srgbClr val="FF0000"/>
                </a:solidFill>
              </a:rPr>
              <a:t>We need to create a new model…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ABCA3D6-E726-BD6A-1876-FEBBE6ECFF80}"/>
              </a:ext>
            </a:extLst>
          </p:cNvPr>
          <p:cNvSpPr/>
          <p:nvPr/>
        </p:nvSpPr>
        <p:spPr>
          <a:xfrm rot="3830848" flipH="1">
            <a:off x="7789796" y="3132279"/>
            <a:ext cx="279682" cy="28308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39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DF02-B17C-3C15-805C-4E0C5312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5890"/>
            <a:ext cx="10515600" cy="854075"/>
          </a:xfrm>
        </p:spPr>
        <p:txBody>
          <a:bodyPr>
            <a:normAutofit/>
          </a:bodyPr>
          <a:lstStyle/>
          <a:p>
            <a:r>
              <a:rPr lang="en-US" dirty="0"/>
              <a:t>Initial model not deep enough!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DA0C1-E789-32F4-6AB9-5410A87C0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395" y="3015227"/>
            <a:ext cx="5181600" cy="2330739"/>
          </a:xfrm>
        </p:spPr>
        <p:txBody>
          <a:bodyPr/>
          <a:lstStyle/>
          <a:p>
            <a:r>
              <a:rPr lang="en-US" dirty="0"/>
              <a:t>Reduced horizontal node spacing to 82.5 feet</a:t>
            </a:r>
          </a:p>
          <a:p>
            <a:r>
              <a:rPr lang="en-US" dirty="0"/>
              <a:t>Increased vertical node count to 50</a:t>
            </a:r>
          </a:p>
          <a:p>
            <a:r>
              <a:rPr lang="en-US" dirty="0"/>
              <a:t>Decreased bottom elevation to 2,500 feet (from 4,000 feet)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459E28-DB7C-1BDF-1278-608B7AE034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79" y="2193925"/>
            <a:ext cx="4087642" cy="40243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19B9BD-5D41-4484-AA86-A159393F1C12}"/>
              </a:ext>
            </a:extLst>
          </p:cNvPr>
          <p:cNvSpPr txBox="1"/>
          <p:nvPr/>
        </p:nvSpPr>
        <p:spPr>
          <a:xfrm>
            <a:off x="563395" y="5345966"/>
            <a:ext cx="5532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creating the model run an inversion</a:t>
            </a:r>
          </a:p>
          <a:p>
            <a:r>
              <a:rPr lang="en-US" sz="2400" dirty="0"/>
              <a:t>using the same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1B883-B5FA-DAC4-D3A6-81DBD770ED74}"/>
              </a:ext>
            </a:extLst>
          </p:cNvPr>
          <p:cNvSpPr txBox="1"/>
          <p:nvPr/>
        </p:nvSpPr>
        <p:spPr>
          <a:xfrm>
            <a:off x="563395" y="22179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Create a new model</a:t>
            </a:r>
          </a:p>
        </p:txBody>
      </p:sp>
    </p:spTree>
    <p:extLst>
      <p:ext uri="{BB962C8B-B14F-4D97-AF65-F5344CB8AC3E}">
        <p14:creationId xmlns:p14="http://schemas.microsoft.com/office/powerpoint/2010/main" val="1102265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7FED2-B315-5C30-BF0C-A7E0DB42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new model and select the Profile tab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4E57A6-4202-43C7-0242-E8C17A5B3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70" y="2140160"/>
            <a:ext cx="6817659" cy="402431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CFC2A6-7643-C003-18FC-D6CBB78DAE69}"/>
              </a:ext>
            </a:extLst>
          </p:cNvPr>
          <p:cNvSpPr txBox="1"/>
          <p:nvPr/>
        </p:nvSpPr>
        <p:spPr>
          <a:xfrm>
            <a:off x="457200" y="2721155"/>
            <a:ext cx="4706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the raypaths did not reach the bottom of the model – good news!</a:t>
            </a:r>
          </a:p>
          <a:p>
            <a:endParaRPr lang="en-US" dirty="0"/>
          </a:p>
          <a:p>
            <a:r>
              <a:rPr lang="en-US" dirty="0"/>
              <a:t>The lowest valid elevation is about 3,000 feet. The intermediate datum should not be less than that.</a:t>
            </a:r>
          </a:p>
        </p:txBody>
      </p:sp>
    </p:spTree>
    <p:extLst>
      <p:ext uri="{BB962C8B-B14F-4D97-AF65-F5344CB8AC3E}">
        <p14:creationId xmlns:p14="http://schemas.microsoft.com/office/powerpoint/2010/main" val="15105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EA83-2A50-BC1F-3787-5C43DCED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170" y="764373"/>
            <a:ext cx="8819030" cy="1293028"/>
          </a:xfrm>
        </p:spPr>
        <p:txBody>
          <a:bodyPr>
            <a:normAutofit/>
          </a:bodyPr>
          <a:lstStyle/>
          <a:p>
            <a:r>
              <a:rPr lang="en-US" dirty="0"/>
              <a:t>Histogram plot of new model,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F21AE2-335A-3C4F-A1D9-D28DD602F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70" y="1762125"/>
            <a:ext cx="6817659" cy="402431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DEB008-D881-50EF-B742-3066EFA9A35C}"/>
              </a:ext>
            </a:extLst>
          </p:cNvPr>
          <p:cNvSpPr txBox="1"/>
          <p:nvPr/>
        </p:nvSpPr>
        <p:spPr>
          <a:xfrm>
            <a:off x="4127499" y="5908961"/>
            <a:ext cx="393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Error Reduced to 6.3 Milliseconds</a:t>
            </a:r>
          </a:p>
        </p:txBody>
      </p:sp>
    </p:spTree>
    <p:extLst>
      <p:ext uri="{BB962C8B-B14F-4D97-AF65-F5344CB8AC3E}">
        <p14:creationId xmlns:p14="http://schemas.microsoft.com/office/powerpoint/2010/main" val="823947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CEE5-3E76-5E76-BB1D-C36E0B95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19" y="764373"/>
            <a:ext cx="9517381" cy="1293028"/>
          </a:xfrm>
        </p:spPr>
        <p:txBody>
          <a:bodyPr>
            <a:normAutofit/>
          </a:bodyPr>
          <a:lstStyle/>
          <a:p>
            <a:r>
              <a:rPr lang="en-US" sz="2800" dirty="0"/>
              <a:t>Create shot/station stacks as a final QC and to optionally update the shallow velocity 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521E32-96C8-32CD-822F-A18B6B30D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870" y="2740828"/>
            <a:ext cx="6817659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B29513-B7F5-CB4F-0842-2E642E68C396}"/>
              </a:ext>
            </a:extLst>
          </p:cNvPr>
          <p:cNvSpPr txBox="1"/>
          <p:nvPr/>
        </p:nvSpPr>
        <p:spPr>
          <a:xfrm>
            <a:off x="2036764" y="2274711"/>
            <a:ext cx="352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the Shot/station stacks tab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C6648-BBA0-CFD5-D9CD-FE95B24AAA6E}"/>
              </a:ext>
            </a:extLst>
          </p:cNvPr>
          <p:cNvSpPr txBox="1"/>
          <p:nvPr/>
        </p:nvSpPr>
        <p:spPr>
          <a:xfrm>
            <a:off x="6842009" y="2230771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click the green “+”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D3B36AA-D0CE-5FE0-D1A6-4FBF1F8B2025}"/>
              </a:ext>
            </a:extLst>
          </p:cNvPr>
          <p:cNvSpPr/>
          <p:nvPr/>
        </p:nvSpPr>
        <p:spPr>
          <a:xfrm>
            <a:off x="6091668" y="2459378"/>
            <a:ext cx="189000" cy="8373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85C67DE-27AB-CFCA-CEB1-B6D2E7998EF0}"/>
              </a:ext>
            </a:extLst>
          </p:cNvPr>
          <p:cNvSpPr/>
          <p:nvPr/>
        </p:nvSpPr>
        <p:spPr>
          <a:xfrm flipH="1">
            <a:off x="6653009" y="2459377"/>
            <a:ext cx="189000" cy="9445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C8F1D-541A-9862-46B4-9B887621DE1A}"/>
              </a:ext>
            </a:extLst>
          </p:cNvPr>
          <p:cNvSpPr txBox="1"/>
          <p:nvPr/>
        </p:nvSpPr>
        <p:spPr>
          <a:xfrm>
            <a:off x="4587009" y="1813047"/>
            <a:ext cx="3520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new model looks better</a:t>
            </a:r>
          </a:p>
        </p:txBody>
      </p:sp>
    </p:spTree>
    <p:extLst>
      <p:ext uri="{BB962C8B-B14F-4D97-AF65-F5344CB8AC3E}">
        <p14:creationId xmlns:p14="http://schemas.microsoft.com/office/powerpoint/2010/main" val="61214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A753-2E8E-C52D-E396-B37E8414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2CFC-B4FD-1432-D4C1-6FD21009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57401"/>
            <a:ext cx="10515600" cy="42114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Create an initial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Define the starting velocity using the moveout trend (optional but highly recommended)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Run an inversion. It’s likely more than one will be run using different offsets, decimations,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QC the solution: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View the “Pick QC” display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Shot/station tomo stacks (very important!!!)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View profiles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Map displays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Apply the solution in a picker window, ensure flatness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Model editing, if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Generate statics</a:t>
            </a:r>
          </a:p>
        </p:txBody>
      </p:sp>
    </p:spTree>
    <p:extLst>
      <p:ext uri="{BB962C8B-B14F-4D97-AF65-F5344CB8AC3E}">
        <p14:creationId xmlns:p14="http://schemas.microsoft.com/office/powerpoint/2010/main" val="3134545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6A57-8C51-8BC7-91D3-D4002B50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options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E3107F-B398-41D5-0F30-5B653FCC1E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42" y="1705553"/>
            <a:ext cx="2143371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E3B40-2442-008C-24C5-85E11E416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255" y="1705553"/>
            <a:ext cx="5181600" cy="3291320"/>
          </a:xfrm>
        </p:spPr>
        <p:txBody>
          <a:bodyPr/>
          <a:lstStyle/>
          <a:p>
            <a:r>
              <a:rPr lang="en-US" dirty="0"/>
              <a:t>You will likely have more than one stack, so use a descriptive name</a:t>
            </a:r>
          </a:p>
          <a:p>
            <a:r>
              <a:rPr lang="en-US" dirty="0"/>
              <a:t>The stack runs on the local machine as a batch job, the more threads the better</a:t>
            </a:r>
          </a:p>
          <a:p>
            <a:r>
              <a:rPr lang="en-US" u="sng" dirty="0"/>
              <a:t>A decimation of “1” means no decimation!</a:t>
            </a:r>
          </a:p>
          <a:p>
            <a:r>
              <a:rPr lang="en-US" dirty="0"/>
              <a:t>Select an offset 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993F5-FD37-82AE-2137-11B352C3A3C3}"/>
              </a:ext>
            </a:extLst>
          </p:cNvPr>
          <p:cNvSpPr txBox="1"/>
          <p:nvPr/>
        </p:nvSpPr>
        <p:spPr>
          <a:xfrm>
            <a:off x="1153226" y="5152447"/>
            <a:ext cx="53684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 Residual term is NOT applied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when creating the stacks!!</a:t>
            </a:r>
          </a:p>
        </p:txBody>
      </p:sp>
    </p:spTree>
    <p:extLst>
      <p:ext uri="{BB962C8B-B14F-4D97-AF65-F5344CB8AC3E}">
        <p14:creationId xmlns:p14="http://schemas.microsoft.com/office/powerpoint/2010/main" val="3340057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FFC3-5111-16A6-04F5-E6A1E49B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0FA12A-9F41-FAAC-FE7B-F9E50BFEC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18" y="1117889"/>
            <a:ext cx="8214676" cy="50498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7BFDF5-62F6-A8C7-28A6-022CD1255B21}"/>
              </a:ext>
            </a:extLst>
          </p:cNvPr>
          <p:cNvSpPr txBox="1"/>
          <p:nvPr/>
        </p:nvSpPr>
        <p:spPr>
          <a:xfrm>
            <a:off x="0" y="2782669"/>
            <a:ext cx="2720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 with different </a:t>
            </a:r>
          </a:p>
          <a:p>
            <a:r>
              <a:rPr lang="en-US" dirty="0"/>
              <a:t>grouping methods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E90AF3A-5767-5E93-3DF1-A91C0B52FAAD}"/>
              </a:ext>
            </a:extLst>
          </p:cNvPr>
          <p:cNvSpPr/>
          <p:nvPr/>
        </p:nvSpPr>
        <p:spPr>
          <a:xfrm>
            <a:off x="2881745" y="2992583"/>
            <a:ext cx="1440873" cy="923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7756D-A669-A8B1-428C-DAF284A9FEE0}"/>
              </a:ext>
            </a:extLst>
          </p:cNvPr>
          <p:cNvSpPr txBox="1"/>
          <p:nvPr/>
        </p:nvSpPr>
        <p:spPr>
          <a:xfrm>
            <a:off x="4738225" y="399058"/>
            <a:ext cx="539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wavelength variation is mostly caused by unresolved very shallow velocity field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3CA769A-7647-0305-4696-FDC106BDD1A5}"/>
              </a:ext>
            </a:extLst>
          </p:cNvPr>
          <p:cNvSpPr/>
          <p:nvPr/>
        </p:nvSpPr>
        <p:spPr>
          <a:xfrm>
            <a:off x="7232073" y="984618"/>
            <a:ext cx="203200" cy="360585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5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E86A-1BB6-2D80-0971-285FDD6C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the stacks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749B19-DC17-EBEB-C087-E3A959E0D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170" y="2193925"/>
            <a:ext cx="6817659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50696-7AED-9142-B632-25C02679B138}"/>
              </a:ext>
            </a:extLst>
          </p:cNvPr>
          <p:cNvSpPr txBox="1"/>
          <p:nvPr/>
        </p:nvSpPr>
        <p:spPr>
          <a:xfrm>
            <a:off x="1982918" y="1509431"/>
            <a:ext cx="8226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The pick times are a measurement, in milliseconds, of the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error of the shallow velocity field</a:t>
            </a:r>
          </a:p>
        </p:txBody>
      </p:sp>
    </p:spTree>
    <p:extLst>
      <p:ext uri="{BB962C8B-B14F-4D97-AF65-F5344CB8AC3E}">
        <p14:creationId xmlns:p14="http://schemas.microsoft.com/office/powerpoint/2010/main" val="2926103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7075-51A7-5819-357F-9784E40F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new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D7AD6-9089-57FC-0628-5965B536A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3185452"/>
            <a:ext cx="4648200" cy="3020436"/>
          </a:xfrm>
        </p:spPr>
        <p:txBody>
          <a:bodyPr/>
          <a:lstStyle/>
          <a:p>
            <a:r>
              <a:rPr lang="en-US" sz="1800" dirty="0"/>
              <a:t>Select the update tab</a:t>
            </a:r>
          </a:p>
          <a:p>
            <a:r>
              <a:rPr lang="en-US" sz="1800" dirty="0"/>
              <a:t>Give the new model a name</a:t>
            </a:r>
          </a:p>
          <a:p>
            <a:r>
              <a:rPr lang="en-US" sz="1800" dirty="0"/>
              <a:t>Select the “Just use deviations from mean” to avoid bulk shifts.</a:t>
            </a:r>
          </a:p>
          <a:p>
            <a:r>
              <a:rPr lang="en-US" sz="1800" dirty="0"/>
              <a:t>Select a modification depth. Phoenix will compute a modification to the velocity field at each shot and station that accounts for their pick times, and blend that change into the model</a:t>
            </a:r>
          </a:p>
          <a:p>
            <a:endParaRPr lang="en-US" dirty="0"/>
          </a:p>
        </p:txBody>
      </p:sp>
      <p:pic>
        <p:nvPicPr>
          <p:cNvPr id="11" name="Content Placeholder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A176D0-C872-68A3-F621-037C534B7D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2568863"/>
            <a:ext cx="6213764" cy="3985485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DE56AAD-50C3-3558-95ED-534E84308581}"/>
              </a:ext>
            </a:extLst>
          </p:cNvPr>
          <p:cNvSpPr/>
          <p:nvPr/>
        </p:nvSpPr>
        <p:spPr>
          <a:xfrm>
            <a:off x="3953164" y="3185452"/>
            <a:ext cx="1256145" cy="1662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892F2-6C32-E0C4-0A43-D0A496C514A0}"/>
              </a:ext>
            </a:extLst>
          </p:cNvPr>
          <p:cNvSpPr txBox="1"/>
          <p:nvPr/>
        </p:nvSpPr>
        <p:spPr>
          <a:xfrm>
            <a:off x="2571173" y="1831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Modify the Velocity Field Using the Stack Pick Times</a:t>
            </a:r>
          </a:p>
        </p:txBody>
      </p:sp>
    </p:spTree>
    <p:extLst>
      <p:ext uri="{BB962C8B-B14F-4D97-AF65-F5344CB8AC3E}">
        <p14:creationId xmlns:p14="http://schemas.microsoft.com/office/powerpoint/2010/main" val="85976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413A6C-5F41-FAE0-7442-DF476B79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the new VNS model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9FA4E-0100-922D-FFF0-7EFE79FB9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28" y="2600961"/>
            <a:ext cx="9797143" cy="3368040"/>
          </a:xfrm>
        </p:spPr>
        <p:txBody>
          <a:bodyPr/>
          <a:lstStyle/>
          <a:p>
            <a:r>
              <a:rPr lang="en-US" dirty="0"/>
              <a:t>We expect that the stacks on the new model will have fewer short wavelength artifacts</a:t>
            </a:r>
          </a:p>
          <a:p>
            <a:r>
              <a:rPr lang="en-US" dirty="0"/>
              <a:t>Reload the list of VNS models and open the new model</a:t>
            </a:r>
          </a:p>
          <a:p>
            <a:r>
              <a:rPr lang="en-US" dirty="0"/>
              <a:t>QC the new model – </a:t>
            </a:r>
          </a:p>
          <a:p>
            <a:pPr lvl="1"/>
            <a:r>
              <a:rPr lang="en-US" dirty="0"/>
              <a:t>View the velocity field on the map</a:t>
            </a:r>
          </a:p>
          <a:p>
            <a:pPr lvl="1"/>
            <a:r>
              <a:rPr lang="en-US" dirty="0"/>
              <a:t>Pick QC display</a:t>
            </a:r>
          </a:p>
          <a:p>
            <a:r>
              <a:rPr lang="en-US" dirty="0"/>
              <a:t>Create shot/station stacks</a:t>
            </a:r>
          </a:p>
          <a:p>
            <a:r>
              <a:rPr lang="en-US" dirty="0"/>
              <a:t>Then pick the stacks again</a:t>
            </a:r>
          </a:p>
        </p:txBody>
      </p:sp>
    </p:spTree>
    <p:extLst>
      <p:ext uri="{BB962C8B-B14F-4D97-AF65-F5344CB8AC3E}">
        <p14:creationId xmlns:p14="http://schemas.microsoft.com/office/powerpoint/2010/main" val="2818023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9A82-A6A6-232B-AE24-63C26E90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764373"/>
            <a:ext cx="11303000" cy="1293028"/>
          </a:xfrm>
        </p:spPr>
        <p:txBody>
          <a:bodyPr/>
          <a:lstStyle/>
          <a:p>
            <a:r>
              <a:rPr lang="en-US" dirty="0"/>
              <a:t>Stack comparison on receiver line 2078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DCFD6F-B36B-5096-4B65-6D38F3E40A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0635" y="2524824"/>
            <a:ext cx="4804325" cy="402431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487CF2-1EE5-598E-3769-A4DEDF9C3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7040" y="2524825"/>
            <a:ext cx="4804325" cy="4024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8EBDDC-2BCA-757E-F105-82176733F3D0}"/>
              </a:ext>
            </a:extLst>
          </p:cNvPr>
          <p:cNvSpPr txBox="1"/>
          <p:nvPr/>
        </p:nvSpPr>
        <p:spPr>
          <a:xfrm>
            <a:off x="2634780" y="2106446"/>
            <a:ext cx="143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stacks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3D919-6AD5-A50C-EF08-B5F3EE4E7342}"/>
              </a:ext>
            </a:extLst>
          </p:cNvPr>
          <p:cNvSpPr txBox="1"/>
          <p:nvPr/>
        </p:nvSpPr>
        <p:spPr>
          <a:xfrm>
            <a:off x="7725179" y="2105879"/>
            <a:ext cx="222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velocity update</a:t>
            </a:r>
          </a:p>
        </p:txBody>
      </p:sp>
    </p:spTree>
    <p:extLst>
      <p:ext uri="{BB962C8B-B14F-4D97-AF65-F5344CB8AC3E}">
        <p14:creationId xmlns:p14="http://schemas.microsoft.com/office/powerpoint/2010/main" val="1279022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98CC-B2CF-FCFA-D3DE-7BD42AE6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9717B-7BD6-8125-B9C3-AE13F35D2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66061"/>
            <a:ext cx="10820400" cy="2212340"/>
          </a:xfrm>
        </p:spPr>
        <p:txBody>
          <a:bodyPr/>
          <a:lstStyle/>
          <a:p>
            <a:r>
              <a:rPr lang="en-US" dirty="0"/>
              <a:t>The new model might do a better job estimating the shallowest layers and produce flatter stacks</a:t>
            </a:r>
          </a:p>
          <a:p>
            <a:r>
              <a:rPr lang="en-US" dirty="0"/>
              <a:t>But this is no guarantee that it will produce better statics!</a:t>
            </a:r>
          </a:p>
        </p:txBody>
      </p:sp>
    </p:spTree>
    <p:extLst>
      <p:ext uri="{BB962C8B-B14F-4D97-AF65-F5344CB8AC3E}">
        <p14:creationId xmlns:p14="http://schemas.microsoft.com/office/powerpoint/2010/main" val="5553631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EC59-01D6-26FC-5B2B-EDB0BE66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0998200" cy="2072736"/>
          </a:xfrm>
        </p:spPr>
        <p:txBody>
          <a:bodyPr>
            <a:normAutofit/>
          </a:bodyPr>
          <a:lstStyle/>
          <a:p>
            <a:r>
              <a:rPr lang="en-US" dirty="0"/>
              <a:t>Comparing models in profile view</a:t>
            </a:r>
            <a:br>
              <a:rPr lang="en-US" dirty="0"/>
            </a:br>
            <a:r>
              <a:rPr lang="en-US" dirty="0"/>
              <a:t>Select “Displays” and select “Profile comparison display”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28478B7-A198-7783-693F-665C00229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41" y="2163606"/>
            <a:ext cx="6817659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EDD3D-4222-4243-E27D-8753201A991D}"/>
              </a:ext>
            </a:extLst>
          </p:cNvPr>
          <p:cNvSpPr txBox="1"/>
          <p:nvPr/>
        </p:nvSpPr>
        <p:spPr>
          <a:xfrm flipH="1">
            <a:off x="729770" y="360576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two models of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2148F-6CEE-A4A7-E5CF-CABE1966BB62}"/>
              </a:ext>
            </a:extLst>
          </p:cNvPr>
          <p:cNvSpPr txBox="1"/>
          <p:nvPr/>
        </p:nvSpPr>
        <p:spPr>
          <a:xfrm flipH="1">
            <a:off x="656985" y="243786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“Elevation” profiles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867DD-6FC5-35F7-6097-74DB564ABAC4}"/>
              </a:ext>
            </a:extLst>
          </p:cNvPr>
          <p:cNvSpPr txBox="1"/>
          <p:nvPr/>
        </p:nvSpPr>
        <p:spPr>
          <a:xfrm flipH="1">
            <a:off x="656985" y="5333555"/>
            <a:ext cx="378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Left-click and drag profiles on map</a:t>
            </a:r>
          </a:p>
        </p:txBody>
      </p:sp>
    </p:spTree>
    <p:extLst>
      <p:ext uri="{BB962C8B-B14F-4D97-AF65-F5344CB8AC3E}">
        <p14:creationId xmlns:p14="http://schemas.microsoft.com/office/powerpoint/2010/main" val="3984236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018F-87D6-0656-44D0-4B0BE766D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editing using polygon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96881D-CCB6-4CBF-BE0F-25D81F5D0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31" y="2206625"/>
            <a:ext cx="6817659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E6A3C-70B9-A653-3D9D-2C8FC2A87C1D}"/>
              </a:ext>
            </a:extLst>
          </p:cNvPr>
          <p:cNvSpPr txBox="1"/>
          <p:nvPr/>
        </p:nvSpPr>
        <p:spPr>
          <a:xfrm>
            <a:off x="234711" y="4218781"/>
            <a:ext cx="4188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the velocity field at the surface</a:t>
            </a:r>
          </a:p>
          <a:p>
            <a:r>
              <a:rPr lang="en-US" dirty="0"/>
              <a:t>is very large. </a:t>
            </a:r>
          </a:p>
          <a:p>
            <a:endParaRPr lang="en-US" dirty="0"/>
          </a:p>
          <a:p>
            <a:r>
              <a:rPr lang="en-US" dirty="0"/>
              <a:t>This error is caused by lack of low offset</a:t>
            </a:r>
          </a:p>
          <a:p>
            <a:r>
              <a:rPr lang="en-US" dirty="0"/>
              <a:t>traces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A82E740-BC72-59BB-B414-2C953B2B3BF9}"/>
              </a:ext>
            </a:extLst>
          </p:cNvPr>
          <p:cNvSpPr/>
          <p:nvPr/>
        </p:nvSpPr>
        <p:spPr>
          <a:xfrm>
            <a:off x="4677230" y="5422900"/>
            <a:ext cx="3853542" cy="1306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9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9690F-3ED1-A36E-9B8F-BB7E5708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editing using polygon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17AE63-9E18-7EEE-9C1B-5FC2C5EDC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41" y="2264280"/>
            <a:ext cx="6817659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7760D6-BE44-9090-CA1D-8AB1B282E85B}"/>
              </a:ext>
            </a:extLst>
          </p:cNvPr>
          <p:cNvSpPr txBox="1"/>
          <p:nvPr/>
        </p:nvSpPr>
        <p:spPr>
          <a:xfrm>
            <a:off x="1143039" y="4309981"/>
            <a:ext cx="252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“Define polygon”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4EE1F-D96F-E5C5-A8B6-15F6B8305626}"/>
              </a:ext>
            </a:extLst>
          </p:cNvPr>
          <p:cNvSpPr txBox="1"/>
          <p:nvPr/>
        </p:nvSpPr>
        <p:spPr>
          <a:xfrm>
            <a:off x="1143039" y="5083045"/>
            <a:ext cx="3103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Then surround the bad zone with a polygon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0778CC7-2787-1B57-6FFA-588C0C7D322B}"/>
              </a:ext>
            </a:extLst>
          </p:cNvPr>
          <p:cNvSpPr/>
          <p:nvPr/>
        </p:nvSpPr>
        <p:spPr>
          <a:xfrm>
            <a:off x="4308766" y="4494647"/>
            <a:ext cx="1025236" cy="738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EBA5-8D8C-3CF5-B797-A5C3F9DE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45721-140C-9151-33E5-F878A09FA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137" y="1703137"/>
            <a:ext cx="4860637" cy="4655332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Click “VNS” then select “Create new VNS model”</a:t>
            </a:r>
          </a:p>
          <a:p>
            <a:r>
              <a:rPr lang="en-US" sz="1800" dirty="0"/>
              <a:t> Be sure to give the new model a memorable, clear name. You will soon have more than one model!</a:t>
            </a:r>
          </a:p>
          <a:p>
            <a:r>
              <a:rPr lang="en-US" sz="1800" dirty="0"/>
              <a:t>Horizontal node spacing is 150 feet, quite large  – recall that this is a “test” model</a:t>
            </a:r>
          </a:p>
          <a:p>
            <a:r>
              <a:rPr lang="en-US" sz="1800" dirty="0"/>
              <a:t>Optionally, left-click and drag on the map to define grid angle. </a:t>
            </a:r>
          </a:p>
          <a:p>
            <a:r>
              <a:rPr lang="en-US" sz="1800" dirty="0"/>
              <a:t>The initial velocity field in not important since it will be defined using the moveout trend curves</a:t>
            </a:r>
          </a:p>
          <a:p>
            <a:r>
              <a:rPr lang="en-US" sz="1800" dirty="0"/>
              <a:t>The node layout method is important. The “Flat bottom” layout method generally works very well. In this example the bottom elevation is set to 4,000 feet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A4E560F-2E11-1853-C2DA-813075678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9" y="1703137"/>
            <a:ext cx="5092297" cy="4789737"/>
          </a:xfrm>
        </p:spPr>
      </p:pic>
    </p:spTree>
    <p:extLst>
      <p:ext uri="{BB962C8B-B14F-4D97-AF65-F5344CB8AC3E}">
        <p14:creationId xmlns:p14="http://schemas.microsoft.com/office/powerpoint/2010/main" val="4015981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0DC3-11A6-1310-EB5E-B1CD787C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editing using polygon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FFAF6-D21A-D2EF-2049-3553D107E7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“Modifications” </a:t>
            </a:r>
            <a:r>
              <a:rPr lang="en-US" dirty="0">
                <a:sym typeface="Wingdings" panose="05000000000000000000" pitchFamily="2" charset="2"/>
              </a:rPr>
              <a:t> “Polygon edit – any attribute”</a:t>
            </a:r>
          </a:p>
          <a:p>
            <a:r>
              <a:rPr lang="en-US" dirty="0">
                <a:sym typeface="Wingdings" panose="05000000000000000000" pitchFamily="2" charset="2"/>
              </a:rPr>
              <a:t>Be sure to create a new model!!!</a:t>
            </a:r>
          </a:p>
          <a:p>
            <a:r>
              <a:rPr lang="en-US" dirty="0">
                <a:sym typeface="Wingdings" panose="05000000000000000000" pitchFamily="2" charset="2"/>
              </a:rPr>
              <a:t>Select the attribute, Velocity in this case</a:t>
            </a:r>
          </a:p>
          <a:p>
            <a:r>
              <a:rPr lang="en-US" dirty="0">
                <a:sym typeface="Wingdings" panose="05000000000000000000" pitchFamily="2" charset="2"/>
              </a:rPr>
              <a:t>Choose “Edit inside polygon”</a:t>
            </a:r>
          </a:p>
          <a:p>
            <a:r>
              <a:rPr lang="en-US" dirty="0">
                <a:sym typeface="Wingdings" panose="05000000000000000000" pitchFamily="2" charset="2"/>
              </a:rPr>
              <a:t>After clicking “OK” reload the list of VNS models and open the new model</a:t>
            </a:r>
            <a:endParaRPr lang="en-US" dirty="0"/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7B36191-4D38-88C5-5838-A5F622547C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89" y="2193925"/>
            <a:ext cx="4276621" cy="4024313"/>
          </a:xfrm>
        </p:spPr>
      </p:pic>
    </p:spTree>
    <p:extLst>
      <p:ext uri="{BB962C8B-B14F-4D97-AF65-F5344CB8AC3E}">
        <p14:creationId xmlns:p14="http://schemas.microsoft.com/office/powerpoint/2010/main" val="4682498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7F45-8386-AA81-BF87-6465BDF6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Statics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AC32F-BBA0-1096-3165-4A1CD25BC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299" y="2302992"/>
            <a:ext cx="5334000" cy="4024125"/>
          </a:xfrm>
        </p:spPr>
        <p:txBody>
          <a:bodyPr/>
          <a:lstStyle/>
          <a:p>
            <a:r>
              <a:rPr lang="en-US" dirty="0"/>
              <a:t>Navigate back to the VNS model window and select “Statics” </a:t>
            </a:r>
            <a:r>
              <a:rPr lang="en-US" dirty="0">
                <a:sym typeface="Wingdings" panose="05000000000000000000" pitchFamily="2" charset="2"/>
              </a:rPr>
              <a:t> “Shortcut”</a:t>
            </a:r>
          </a:p>
          <a:p>
            <a:r>
              <a:rPr lang="en-US" dirty="0"/>
              <a:t>It is usually a good idea to tie the statics to the elevation statics – this ensures that the two fields have the same average value, making stack comparisons easier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00206-0356-85AE-FEB5-7F9E74F619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54366"/>
            <a:ext cx="4038599" cy="5518342"/>
          </a:xfrm>
        </p:spPr>
      </p:pic>
    </p:spTree>
    <p:extLst>
      <p:ext uri="{BB962C8B-B14F-4D97-AF65-F5344CB8AC3E}">
        <p14:creationId xmlns:p14="http://schemas.microsoft.com/office/powerpoint/2010/main" val="181386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E9B2-8587-C5F4-C24D-EFAFB7C66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initial velocity field using moveout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88C74-1C7F-5E05-4E57-6F2FEF68E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needed, define an accurate moveout trend</a:t>
            </a:r>
          </a:p>
          <a:p>
            <a:r>
              <a:rPr lang="en-US" dirty="0"/>
              <a:t>In the tomography window click “Modifications” then select “Import: Generate velocity field from moveout trend picks”</a:t>
            </a:r>
          </a:p>
          <a:p>
            <a:r>
              <a:rPr lang="en-US" dirty="0"/>
              <a:t>You will be given the option to create a new model. There’s no need to create a new model at this point, just overwrite existing velocity field</a:t>
            </a:r>
          </a:p>
          <a:p>
            <a:r>
              <a:rPr lang="en-US" dirty="0"/>
              <a:t>The application will generate first break picks along the trend curves and perform a 1D Eikonal inversion at each picked location. This inversion yields an accurate velocity field at each location</a:t>
            </a:r>
          </a:p>
          <a:p>
            <a:r>
              <a:rPr lang="en-US" dirty="0"/>
              <a:t>The velocity to interpolated to the rest of the model</a:t>
            </a:r>
          </a:p>
          <a:p>
            <a:r>
              <a:rPr lang="en-US" dirty="0"/>
              <a:t>The result is a high-quality initial velocity field</a:t>
            </a:r>
          </a:p>
          <a:p>
            <a:r>
              <a:rPr lang="en-US" dirty="0">
                <a:solidFill>
                  <a:srgbClr val="FF0000"/>
                </a:solidFill>
              </a:rPr>
              <a:t>Some contractors will deliver this as a final product – please don’t!</a:t>
            </a:r>
          </a:p>
        </p:txBody>
      </p:sp>
    </p:spTree>
    <p:extLst>
      <p:ext uri="{BB962C8B-B14F-4D97-AF65-F5344CB8AC3E}">
        <p14:creationId xmlns:p14="http://schemas.microsoft.com/office/powerpoint/2010/main" val="7098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A232-60BF-DBDF-71DC-25500800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Before running inversion, look at Pick QC display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33D058F-D3B5-C55A-8B16-4E3ED36FB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76" y="1841035"/>
            <a:ext cx="9162474" cy="48488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206AA-76E8-037E-3AA8-80F3ED4AD42A}"/>
              </a:ext>
            </a:extLst>
          </p:cNvPr>
          <p:cNvSpPr txBox="1"/>
          <p:nvPr/>
        </p:nvSpPr>
        <p:spPr>
          <a:xfrm>
            <a:off x="116250" y="5055597"/>
            <a:ext cx="207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Left-click on a shot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8F511-0B80-EF8F-222B-0A702E88807C}"/>
              </a:ext>
            </a:extLst>
          </p:cNvPr>
          <p:cNvSpPr txBox="1"/>
          <p:nvPr/>
        </p:nvSpPr>
        <p:spPr>
          <a:xfrm>
            <a:off x="116250" y="1432390"/>
            <a:ext cx="451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are user picks, blue predicted by model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56584D6-0D08-CB90-CAA0-50FB28C721E4}"/>
              </a:ext>
            </a:extLst>
          </p:cNvPr>
          <p:cNvSpPr/>
          <p:nvPr/>
        </p:nvSpPr>
        <p:spPr>
          <a:xfrm rot="16200000">
            <a:off x="2748593" y="4553784"/>
            <a:ext cx="329366" cy="20716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8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8830-2B33-5AF8-FEC3-97E691C49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2805A-1C82-48A1-09F5-2DA70A397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Click “Analysis” then “Model update – standard approach”</a:t>
            </a:r>
          </a:p>
          <a:p>
            <a:r>
              <a:rPr lang="en-US" sz="1800" dirty="0"/>
              <a:t>Modify the name, if desired. Running the inversion will not overwrite the current model</a:t>
            </a:r>
          </a:p>
          <a:p>
            <a:r>
              <a:rPr lang="en-US" sz="1800" dirty="0"/>
              <a:t>Select the desired offset range</a:t>
            </a:r>
          </a:p>
          <a:p>
            <a:r>
              <a:rPr lang="en-US" sz="1800" u="sng" dirty="0"/>
              <a:t>A decimation of “1” means no decimation!</a:t>
            </a:r>
          </a:p>
          <a:p>
            <a:r>
              <a:rPr lang="en-US" sz="1800" dirty="0"/>
              <a:t>Select decimation greater than 1 for the first pass</a:t>
            </a:r>
          </a:p>
          <a:p>
            <a:r>
              <a:rPr lang="en-US" sz="1800" dirty="0"/>
              <a:t>Ignore VTI for now. Be aware though that including VTI can have a significant impact</a:t>
            </a:r>
          </a:p>
          <a:p>
            <a:r>
              <a:rPr lang="en-US" sz="1800" dirty="0"/>
              <a:t>Leave the bottom two options unchecked – We want to understand how “good” the initial model is </a:t>
            </a:r>
          </a:p>
        </p:txBody>
      </p:sp>
      <p:pic>
        <p:nvPicPr>
          <p:cNvPr id="6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52A2D8-39DC-A526-92F4-81EFCF470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3910"/>
            <a:ext cx="5334000" cy="4004342"/>
          </a:xfrm>
        </p:spPr>
      </p:pic>
    </p:spTree>
    <p:extLst>
      <p:ext uri="{BB962C8B-B14F-4D97-AF65-F5344CB8AC3E}">
        <p14:creationId xmlns:p14="http://schemas.microsoft.com/office/powerpoint/2010/main" val="23762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E595-E76D-FCD2-8F72-FE666FEE0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D504-3FCE-AF68-06BB-DDB5ACC99A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correct pick version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343AC1-E8E3-D426-CFF0-FE412BCB1D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54206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B4A14-6639-FD4A-DE0E-10C86532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E393-62BF-0A09-9917-06473D809E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“huge survey…” option is useful for the largest surveys, especially when running on an MPI cluster</a:t>
            </a:r>
          </a:p>
          <a:p>
            <a:r>
              <a:rPr lang="en-US" dirty="0"/>
              <a:t>The huge survey approach tiles the survey, based on thread availability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3ED4F6-3A08-2954-08F4-9504A5A5AC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19341"/>
            <a:ext cx="5334000" cy="3573480"/>
          </a:xfrm>
        </p:spPr>
      </p:pic>
    </p:spTree>
    <p:extLst>
      <p:ext uri="{BB962C8B-B14F-4D97-AF65-F5344CB8AC3E}">
        <p14:creationId xmlns:p14="http://schemas.microsoft.com/office/powerpoint/2010/main" val="3489942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{8A9DC63F-B83D-7943-BC63-EDD00C08AE17}tf10001079</Template>
  <TotalTime>1954</TotalTime>
  <Words>1542</Words>
  <Application>Microsoft Macintosh PowerPoint</Application>
  <PresentationFormat>Widescreen</PresentationFormat>
  <Paragraphs>181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Century Gothic</vt:lpstr>
      <vt:lpstr>Vapor Trail</vt:lpstr>
      <vt:lpstr>VNS Tomography  Phoenix Training</vt:lpstr>
      <vt:lpstr>Comments</vt:lpstr>
      <vt:lpstr>Steps</vt:lpstr>
      <vt:lpstr>New model</vt:lpstr>
      <vt:lpstr>Define initial velocity field using moveout trend</vt:lpstr>
      <vt:lpstr>Before running inversion, look at Pick QC display</vt:lpstr>
      <vt:lpstr>Inversion</vt:lpstr>
      <vt:lpstr>Inversion</vt:lpstr>
      <vt:lpstr>Inversion</vt:lpstr>
      <vt:lpstr>Inversion</vt:lpstr>
      <vt:lpstr>Inversion</vt:lpstr>
      <vt:lpstr>Inversion</vt:lpstr>
      <vt:lpstr>Inversion</vt:lpstr>
      <vt:lpstr>Inversion</vt:lpstr>
      <vt:lpstr>Inversion</vt:lpstr>
      <vt:lpstr>Inversion</vt:lpstr>
      <vt:lpstr>Inversion</vt:lpstr>
      <vt:lpstr>Inversion</vt:lpstr>
      <vt:lpstr>Open the new model</vt:lpstr>
      <vt:lpstr>View the model history</vt:lpstr>
      <vt:lpstr>View the velocity field at several depths</vt:lpstr>
      <vt:lpstr>Pick QC display</vt:lpstr>
      <vt:lpstr>Error histogram</vt:lpstr>
      <vt:lpstr>Shot picker QC - </vt:lpstr>
      <vt:lpstr>Profiles</vt:lpstr>
      <vt:lpstr>Initial model not deep enough! </vt:lpstr>
      <vt:lpstr>Open the new model and select the Profile tab</vt:lpstr>
      <vt:lpstr>Histogram plot of new model, </vt:lpstr>
      <vt:lpstr>Create shot/station stacks as a final QC and to optionally update the shallow velocity field</vt:lpstr>
      <vt:lpstr>Stack options</vt:lpstr>
      <vt:lpstr>Stacks</vt:lpstr>
      <vt:lpstr>Pick the stacks</vt:lpstr>
      <vt:lpstr>Create a new model</vt:lpstr>
      <vt:lpstr>Open the new VNS model</vt:lpstr>
      <vt:lpstr>Stack comparison on receiver line 2078</vt:lpstr>
      <vt:lpstr>Comment</vt:lpstr>
      <vt:lpstr>Comparing models in profile view Select “Displays” and select “Profile comparison display”</vt:lpstr>
      <vt:lpstr>Model editing using polygon</vt:lpstr>
      <vt:lpstr>Model editing using polygon</vt:lpstr>
      <vt:lpstr>Model editing using polygon</vt:lpstr>
      <vt:lpstr>Statics computation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VNS Tomography  Phoenix Training</dc:title>
  <dc:creator>Matt Duiker</dc:creator>
  <cp:lastModifiedBy>Tom Zang</cp:lastModifiedBy>
  <cp:revision>26</cp:revision>
  <dcterms:created xsi:type="dcterms:W3CDTF">2025-10-16T06:41:24Z</dcterms:created>
  <dcterms:modified xsi:type="dcterms:W3CDTF">2025-10-19T06:38:56Z</dcterms:modified>
</cp:coreProperties>
</file>