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4" r:id="rId19"/>
    <p:sldId id="275" r:id="rId20"/>
    <p:sldId id="273"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44" autoAdjust="0"/>
    <p:restoredTop sz="94704"/>
  </p:normalViewPr>
  <p:slideViewPr>
    <p:cSldViewPr snapToGrid="0">
      <p:cViewPr varScale="1">
        <p:scale>
          <a:sx n="71" d="100"/>
          <a:sy n="71" d="100"/>
        </p:scale>
        <p:origin x="168" y="1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87B92FD-C1D6-405F-B53C-3F3C41C2D52D}" type="datetimeFigureOut">
              <a:rPr lang="en-US" smtClean="0"/>
              <a:t>10/13/25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357119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7B92FD-C1D6-405F-B53C-3F3C41C2D52D}" type="datetimeFigureOut">
              <a:rPr lang="en-US" smtClean="0"/>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280879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87B92FD-C1D6-405F-B53C-3F3C41C2D52D}" type="datetimeFigureOut">
              <a:rPr lang="en-US" smtClean="0"/>
              <a:t>10/13/25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2665054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87B92FD-C1D6-405F-B53C-3F3C41C2D52D}" type="datetimeFigureOut">
              <a:rPr lang="en-US" smtClean="0"/>
              <a:t>10/13/25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3CCB871-D035-49C3-9080-54BA2315665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79976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87B92FD-C1D6-405F-B53C-3F3C41C2D52D}" type="datetimeFigureOut">
              <a:rPr lang="en-US" smtClean="0"/>
              <a:t>10/13/25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86834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87B92FD-C1D6-405F-B53C-3F3C41C2D52D}" type="datetimeFigureOut">
              <a:rPr lang="en-US" smtClean="0"/>
              <a:t>10/13/25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362097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87B92FD-C1D6-405F-B53C-3F3C41C2D52D}" type="datetimeFigureOut">
              <a:rPr lang="en-US" smtClean="0"/>
              <a:t>10/13/25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4090157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B92FD-C1D6-405F-B53C-3F3C41C2D52D}"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304807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87B92FD-C1D6-405F-B53C-3F3C41C2D52D}" type="datetimeFigureOut">
              <a:rPr lang="en-US" smtClean="0"/>
              <a:t>10/13/25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207471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B92FD-C1D6-405F-B53C-3F3C41C2D52D}"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390997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87B92FD-C1D6-405F-B53C-3F3C41C2D52D}" type="datetimeFigureOut">
              <a:rPr lang="en-US" smtClean="0"/>
              <a:t>10/13/25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416620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7B92FD-C1D6-405F-B53C-3F3C41C2D52D}" type="datetimeFigureOut">
              <a:rPr lang="en-US" smtClean="0"/>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274004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7B92FD-C1D6-405F-B53C-3F3C41C2D52D}" type="datetimeFigureOut">
              <a:rPr lang="en-US" smtClean="0"/>
              <a:t>10/13/25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372697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7B92FD-C1D6-405F-B53C-3F3C41C2D52D}" type="datetimeFigureOut">
              <a:rPr lang="en-US" smtClean="0"/>
              <a:t>10/13/25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368082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B92FD-C1D6-405F-B53C-3F3C41C2D52D}" type="datetimeFigureOut">
              <a:rPr lang="en-US" smtClean="0"/>
              <a:t>10/13/25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274966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7B92FD-C1D6-405F-B53C-3F3C41C2D52D}" type="datetimeFigureOut">
              <a:rPr lang="en-US" smtClean="0"/>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166910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7B92FD-C1D6-405F-B53C-3F3C41C2D52D}" type="datetimeFigureOut">
              <a:rPr lang="en-US" smtClean="0"/>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CB871-D035-49C3-9080-54BA2315665F}" type="slidenum">
              <a:rPr lang="en-US" smtClean="0"/>
              <a:t>‹#›</a:t>
            </a:fld>
            <a:endParaRPr lang="en-US"/>
          </a:p>
        </p:txBody>
      </p:sp>
    </p:spTree>
    <p:extLst>
      <p:ext uri="{BB962C8B-B14F-4D97-AF65-F5344CB8AC3E}">
        <p14:creationId xmlns:p14="http://schemas.microsoft.com/office/powerpoint/2010/main" val="270491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7B92FD-C1D6-405F-B53C-3F3C41C2D52D}" type="datetimeFigureOut">
              <a:rPr lang="en-US" smtClean="0"/>
              <a:t>10/13/25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3CCB871-D035-49C3-9080-54BA2315665F}" type="slidenum">
              <a:rPr lang="en-US" smtClean="0"/>
              <a:t>‹#›</a:t>
            </a:fld>
            <a:endParaRPr lang="en-US"/>
          </a:p>
        </p:txBody>
      </p:sp>
    </p:spTree>
    <p:extLst>
      <p:ext uri="{BB962C8B-B14F-4D97-AF65-F5344CB8AC3E}">
        <p14:creationId xmlns:p14="http://schemas.microsoft.com/office/powerpoint/2010/main" val="31414881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CB63-B961-592F-147E-65D4858A8675}"/>
              </a:ext>
            </a:extLst>
          </p:cNvPr>
          <p:cNvSpPr>
            <a:spLocks noGrp="1"/>
          </p:cNvSpPr>
          <p:nvPr>
            <p:ph type="ctrTitle"/>
          </p:nvPr>
        </p:nvSpPr>
        <p:spPr>
          <a:xfrm>
            <a:off x="726500" y="1960641"/>
            <a:ext cx="10607040" cy="1825096"/>
          </a:xfrm>
        </p:spPr>
        <p:txBody>
          <a:bodyPr>
            <a:noAutofit/>
          </a:bodyPr>
          <a:lstStyle/>
          <a:p>
            <a:r>
              <a:rPr lang="en-US" sz="4800" dirty="0"/>
              <a:t>Pick-free Delay Time Analysis</a:t>
            </a:r>
            <a:br>
              <a:rPr lang="en-US" sz="4800" dirty="0"/>
            </a:br>
            <a:br>
              <a:rPr lang="en-US" sz="4800" dirty="0"/>
            </a:br>
            <a:r>
              <a:rPr lang="en-US" sz="4800" dirty="0"/>
              <a:t>Phoenix Training</a:t>
            </a:r>
          </a:p>
        </p:txBody>
      </p:sp>
      <p:sp>
        <p:nvSpPr>
          <p:cNvPr id="3" name="Subtitle 2">
            <a:extLst>
              <a:ext uri="{FF2B5EF4-FFF2-40B4-BE49-F238E27FC236}">
                <a16:creationId xmlns:a16="http://schemas.microsoft.com/office/drawing/2014/main" id="{61FC0AC5-81EC-174C-2441-6D24B6EBB664}"/>
              </a:ext>
            </a:extLst>
          </p:cNvPr>
          <p:cNvSpPr>
            <a:spLocks noGrp="1"/>
          </p:cNvSpPr>
          <p:nvPr>
            <p:ph type="subTitle" idx="1"/>
          </p:nvPr>
        </p:nvSpPr>
        <p:spPr>
          <a:xfrm>
            <a:off x="726500" y="3785737"/>
            <a:ext cx="9448800" cy="685800"/>
          </a:xfrm>
        </p:spPr>
        <p:txBody>
          <a:bodyPr>
            <a:normAutofit fontScale="92500" lnSpcReduction="10000"/>
          </a:bodyPr>
          <a:lstStyle/>
          <a:p>
            <a:r>
              <a:rPr lang="en-US" dirty="0"/>
              <a:t>XtremeGeo LLC</a:t>
            </a:r>
          </a:p>
          <a:p>
            <a:r>
              <a:rPr lang="en-US" dirty="0"/>
              <a:t>Fall 2025</a:t>
            </a:r>
          </a:p>
        </p:txBody>
      </p:sp>
    </p:spTree>
    <p:extLst>
      <p:ext uri="{BB962C8B-B14F-4D97-AF65-F5344CB8AC3E}">
        <p14:creationId xmlns:p14="http://schemas.microsoft.com/office/powerpoint/2010/main" val="166998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561A-1EB2-984D-D4C3-F5E82FE5F45D}"/>
              </a:ext>
            </a:extLst>
          </p:cNvPr>
          <p:cNvSpPr>
            <a:spLocks noGrp="1"/>
          </p:cNvSpPr>
          <p:nvPr>
            <p:ph type="title"/>
          </p:nvPr>
        </p:nvSpPr>
        <p:spPr/>
        <p:txBody>
          <a:bodyPr/>
          <a:lstStyle/>
          <a:p>
            <a:r>
              <a:rPr lang="en-US" dirty="0"/>
              <a:t>Branch assignment</a:t>
            </a:r>
          </a:p>
        </p:txBody>
      </p:sp>
      <p:sp>
        <p:nvSpPr>
          <p:cNvPr id="3" name="Content Placeholder 2">
            <a:extLst>
              <a:ext uri="{FF2B5EF4-FFF2-40B4-BE49-F238E27FC236}">
                <a16:creationId xmlns:a16="http://schemas.microsoft.com/office/drawing/2014/main" id="{77491D12-12CD-562F-AB99-A95EF3863641}"/>
              </a:ext>
            </a:extLst>
          </p:cNvPr>
          <p:cNvSpPr>
            <a:spLocks noGrp="1"/>
          </p:cNvSpPr>
          <p:nvPr>
            <p:ph sz="half" idx="1"/>
          </p:nvPr>
        </p:nvSpPr>
        <p:spPr>
          <a:xfrm>
            <a:off x="838200" y="2356900"/>
            <a:ext cx="4125686" cy="3225346"/>
          </a:xfrm>
        </p:spPr>
        <p:txBody>
          <a:bodyPr>
            <a:normAutofit lnSpcReduction="10000"/>
          </a:bodyPr>
          <a:lstStyle/>
          <a:p>
            <a:r>
              <a:rPr lang="en-US" sz="1800" dirty="0"/>
              <a:t>Select several shots across the survey to make sure the selected refractor is somewhat consistent</a:t>
            </a:r>
          </a:p>
          <a:p>
            <a:r>
              <a:rPr lang="en-US" sz="1800" dirty="0"/>
              <a:t>In the basemaps on the right select “Velocity” for the top plot and “Delay time” for the lower. The plots don’t reload automatically, click “Reload” when a refresh is needed</a:t>
            </a:r>
          </a:p>
          <a:p>
            <a:r>
              <a:rPr lang="en-US" sz="1800" dirty="0"/>
              <a:t>This initial solution will be interpolated to the shots and receivers</a:t>
            </a:r>
          </a:p>
        </p:txBody>
      </p:sp>
      <p:pic>
        <p:nvPicPr>
          <p:cNvPr id="12" name="Content Placeholder 11" descr="A screenshot of a computer&#10;&#10;AI-generated content may be incorrect.">
            <a:extLst>
              <a:ext uri="{FF2B5EF4-FFF2-40B4-BE49-F238E27FC236}">
                <a16:creationId xmlns:a16="http://schemas.microsoft.com/office/drawing/2014/main" id="{3AA886C3-E231-864A-FBEF-002C32CA7A1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73486" y="1825625"/>
            <a:ext cx="5780314" cy="4467659"/>
          </a:xfrm>
        </p:spPr>
      </p:pic>
      <p:sp>
        <p:nvSpPr>
          <p:cNvPr id="7" name="TextBox 6">
            <a:extLst>
              <a:ext uri="{FF2B5EF4-FFF2-40B4-BE49-F238E27FC236}">
                <a16:creationId xmlns:a16="http://schemas.microsoft.com/office/drawing/2014/main" id="{7D0F980F-401B-9A8D-C195-1384EB75D512}"/>
              </a:ext>
            </a:extLst>
          </p:cNvPr>
          <p:cNvSpPr txBox="1"/>
          <p:nvPr/>
        </p:nvSpPr>
        <p:spPr>
          <a:xfrm>
            <a:off x="1164772" y="5923953"/>
            <a:ext cx="2763898" cy="369332"/>
          </a:xfrm>
          <a:prstGeom prst="rect">
            <a:avLst/>
          </a:prstGeom>
          <a:noFill/>
        </p:spPr>
        <p:txBody>
          <a:bodyPr wrap="none" rtlCol="0">
            <a:spAutoFit/>
          </a:bodyPr>
          <a:lstStyle/>
          <a:p>
            <a:r>
              <a:rPr lang="en-US" dirty="0"/>
              <a:t>When satisfied, click “OK”</a:t>
            </a:r>
          </a:p>
        </p:txBody>
      </p:sp>
      <p:sp>
        <p:nvSpPr>
          <p:cNvPr id="8" name="Arrow: Right 7">
            <a:extLst>
              <a:ext uri="{FF2B5EF4-FFF2-40B4-BE49-F238E27FC236}">
                <a16:creationId xmlns:a16="http://schemas.microsoft.com/office/drawing/2014/main" id="{223C0ABC-1664-A145-A7FF-43EB13EA5C17}"/>
              </a:ext>
            </a:extLst>
          </p:cNvPr>
          <p:cNvSpPr/>
          <p:nvPr/>
        </p:nvSpPr>
        <p:spPr>
          <a:xfrm>
            <a:off x="4212771" y="6117771"/>
            <a:ext cx="1273629" cy="653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8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30F2-6AED-4D41-3607-8D2F0BA24EBE}"/>
              </a:ext>
            </a:extLst>
          </p:cNvPr>
          <p:cNvSpPr>
            <a:spLocks noGrp="1"/>
          </p:cNvSpPr>
          <p:nvPr>
            <p:ph type="title"/>
          </p:nvPr>
        </p:nvSpPr>
        <p:spPr/>
        <p:txBody>
          <a:bodyPr/>
          <a:lstStyle/>
          <a:p>
            <a:r>
              <a:rPr lang="en-US" dirty="0"/>
              <a:t>Branch assignment</a:t>
            </a:r>
          </a:p>
        </p:txBody>
      </p:sp>
      <p:pic>
        <p:nvPicPr>
          <p:cNvPr id="6" name="Content Placeholder 5" descr="A computer screen shot of a computer&#10;&#10;AI-generated content may be incorrect.">
            <a:extLst>
              <a:ext uri="{FF2B5EF4-FFF2-40B4-BE49-F238E27FC236}">
                <a16:creationId xmlns:a16="http://schemas.microsoft.com/office/drawing/2014/main" id="{0B9FCB79-19ED-4517-9BAA-3941C118B8E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09380" y="3136475"/>
            <a:ext cx="3962953" cy="1228896"/>
          </a:xfrm>
        </p:spPr>
      </p:pic>
      <p:sp>
        <p:nvSpPr>
          <p:cNvPr id="4" name="Content Placeholder 3">
            <a:extLst>
              <a:ext uri="{FF2B5EF4-FFF2-40B4-BE49-F238E27FC236}">
                <a16:creationId xmlns:a16="http://schemas.microsoft.com/office/drawing/2014/main" id="{3A380FB1-21C4-EF5B-27D8-2F6F35D4A4E0}"/>
              </a:ext>
            </a:extLst>
          </p:cNvPr>
          <p:cNvSpPr>
            <a:spLocks noGrp="1"/>
          </p:cNvSpPr>
          <p:nvPr>
            <p:ph sz="half" idx="2"/>
          </p:nvPr>
        </p:nvSpPr>
        <p:spPr>
          <a:xfrm>
            <a:off x="685523" y="2624931"/>
            <a:ext cx="5181600" cy="3255916"/>
          </a:xfrm>
        </p:spPr>
        <p:txBody>
          <a:bodyPr/>
          <a:lstStyle/>
          <a:p>
            <a:r>
              <a:rPr lang="en-US" dirty="0"/>
              <a:t>Be sure to select “Yes”!</a:t>
            </a:r>
          </a:p>
          <a:p>
            <a:r>
              <a:rPr lang="en-US" dirty="0"/>
              <a:t>This step may take a few seconds for large surveys</a:t>
            </a:r>
          </a:p>
          <a:p>
            <a:r>
              <a:rPr lang="en-US" dirty="0"/>
              <a:t>Each shot and station will have a refractor velocity and delay time</a:t>
            </a:r>
          </a:p>
          <a:p>
            <a:r>
              <a:rPr lang="en-US" dirty="0"/>
              <a:t>The delay time values will be incorrect at this point</a:t>
            </a:r>
          </a:p>
          <a:p>
            <a:r>
              <a:rPr lang="en-US" dirty="0">
                <a:sym typeface="Wingdings" panose="05000000000000000000" pitchFamily="2" charset="2"/>
              </a:rPr>
              <a:t>Use stacks to “fix” the delay times!</a:t>
            </a:r>
            <a:endParaRPr lang="en-US" dirty="0"/>
          </a:p>
        </p:txBody>
      </p:sp>
    </p:spTree>
    <p:extLst>
      <p:ext uri="{BB962C8B-B14F-4D97-AF65-F5344CB8AC3E}">
        <p14:creationId xmlns:p14="http://schemas.microsoft.com/office/powerpoint/2010/main" val="54270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3871-DEF0-474E-FD88-8D88C9A4D4EA}"/>
              </a:ext>
            </a:extLst>
          </p:cNvPr>
          <p:cNvSpPr>
            <a:spLocks noGrp="1"/>
          </p:cNvSpPr>
          <p:nvPr>
            <p:ph type="title"/>
          </p:nvPr>
        </p:nvSpPr>
        <p:spPr/>
        <p:txBody>
          <a:bodyPr/>
          <a:lstStyle/>
          <a:p>
            <a:r>
              <a:rPr lang="en-US" dirty="0"/>
              <a:t>Create a shot/station delay time stack</a:t>
            </a:r>
          </a:p>
        </p:txBody>
      </p:sp>
      <p:sp>
        <p:nvSpPr>
          <p:cNvPr id="5" name="Content Placeholder 4">
            <a:extLst>
              <a:ext uri="{FF2B5EF4-FFF2-40B4-BE49-F238E27FC236}">
                <a16:creationId xmlns:a16="http://schemas.microsoft.com/office/drawing/2014/main" id="{DA5A5ADE-6853-9D00-D3FA-A75D21EAB448}"/>
              </a:ext>
            </a:extLst>
          </p:cNvPr>
          <p:cNvSpPr>
            <a:spLocks noGrp="1"/>
          </p:cNvSpPr>
          <p:nvPr>
            <p:ph idx="1"/>
          </p:nvPr>
        </p:nvSpPr>
        <p:spPr/>
        <p:txBody>
          <a:bodyPr>
            <a:normAutofit lnSpcReduction="10000"/>
          </a:bodyPr>
          <a:lstStyle/>
          <a:p>
            <a:r>
              <a:rPr lang="en-US" dirty="0"/>
              <a:t>Output – a stacked trace for each shot and station</a:t>
            </a:r>
          </a:p>
          <a:p>
            <a:r>
              <a:rPr lang="en-US" dirty="0"/>
              <a:t>Procedure:</a:t>
            </a:r>
          </a:p>
          <a:p>
            <a:pPr lvl="1"/>
            <a:r>
              <a:rPr lang="en-US" dirty="0"/>
              <a:t>For each shot and station, select all the traces within the refractor offset range</a:t>
            </a:r>
          </a:p>
          <a:p>
            <a:pPr lvl="1"/>
            <a:r>
              <a:rPr lang="en-US" dirty="0"/>
              <a:t>For each trace compute the travel time. The travel time is  a function of the refractor velocity at the shots and receivers, the shot and receiver delay times, and any uphole/marine correction terms.</a:t>
            </a:r>
          </a:p>
          <a:p>
            <a:pPr lvl="1"/>
            <a:r>
              <a:rPr lang="en-US" dirty="0"/>
              <a:t>Shift each trace by its travel time</a:t>
            </a:r>
          </a:p>
          <a:p>
            <a:pPr lvl="1"/>
            <a:r>
              <a:rPr lang="en-US" dirty="0"/>
              <a:t>Stack the traces</a:t>
            </a:r>
          </a:p>
          <a:p>
            <a:r>
              <a:rPr lang="en-US" dirty="0"/>
              <a:t>Each stack contains a snapshot of the delay time solution used to create the stack</a:t>
            </a:r>
          </a:p>
          <a:p>
            <a:r>
              <a:rPr lang="en-US" dirty="0"/>
              <a:t>If the delay times are accurate the stacks will align on zero time.</a:t>
            </a:r>
          </a:p>
          <a:p>
            <a:r>
              <a:rPr lang="en-US" u="sng" dirty="0"/>
              <a:t>A given delay time solution can have any number of stacks</a:t>
            </a:r>
          </a:p>
        </p:txBody>
      </p:sp>
    </p:spTree>
    <p:extLst>
      <p:ext uri="{BB962C8B-B14F-4D97-AF65-F5344CB8AC3E}">
        <p14:creationId xmlns:p14="http://schemas.microsoft.com/office/powerpoint/2010/main" val="1559398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3713-96F5-A932-17AA-87220161BB1D}"/>
              </a:ext>
            </a:extLst>
          </p:cNvPr>
          <p:cNvSpPr>
            <a:spLocks noGrp="1"/>
          </p:cNvSpPr>
          <p:nvPr>
            <p:ph type="title"/>
          </p:nvPr>
        </p:nvSpPr>
        <p:spPr/>
        <p:txBody>
          <a:bodyPr/>
          <a:lstStyle/>
          <a:p>
            <a:r>
              <a:rPr lang="en-US" dirty="0"/>
              <a:t>Create a shot/station delay time stack</a:t>
            </a:r>
          </a:p>
        </p:txBody>
      </p:sp>
      <p:pic>
        <p:nvPicPr>
          <p:cNvPr id="5" name="Content Placeholder 4" descr="A screenshot of a computer&#10;&#10;AI-generated content may be incorrect.">
            <a:extLst>
              <a:ext uri="{FF2B5EF4-FFF2-40B4-BE49-F238E27FC236}">
                <a16:creationId xmlns:a16="http://schemas.microsoft.com/office/drawing/2014/main" id="{BED86B8C-FF50-8996-3382-2FEB64245D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4316" y="2788443"/>
            <a:ext cx="5923367" cy="4024313"/>
          </a:xfrm>
        </p:spPr>
      </p:pic>
      <p:sp>
        <p:nvSpPr>
          <p:cNvPr id="6" name="TextBox 5">
            <a:extLst>
              <a:ext uri="{FF2B5EF4-FFF2-40B4-BE49-F238E27FC236}">
                <a16:creationId xmlns:a16="http://schemas.microsoft.com/office/drawing/2014/main" id="{FD172C39-59EA-4623-47B4-A88FACA78DD9}"/>
              </a:ext>
            </a:extLst>
          </p:cNvPr>
          <p:cNvSpPr txBox="1"/>
          <p:nvPr/>
        </p:nvSpPr>
        <p:spPr>
          <a:xfrm>
            <a:off x="960534" y="2160133"/>
            <a:ext cx="3325847" cy="338554"/>
          </a:xfrm>
          <a:prstGeom prst="rect">
            <a:avLst/>
          </a:prstGeom>
          <a:noFill/>
        </p:spPr>
        <p:txBody>
          <a:bodyPr wrap="none" rtlCol="0">
            <a:spAutoFit/>
          </a:bodyPr>
          <a:lstStyle/>
          <a:p>
            <a:r>
              <a:rPr lang="en-US" sz="1600" dirty="0"/>
              <a:t>Select the “Shot/Station stacks” tab</a:t>
            </a:r>
          </a:p>
        </p:txBody>
      </p:sp>
      <p:sp>
        <p:nvSpPr>
          <p:cNvPr id="7" name="TextBox 6">
            <a:extLst>
              <a:ext uri="{FF2B5EF4-FFF2-40B4-BE49-F238E27FC236}">
                <a16:creationId xmlns:a16="http://schemas.microsoft.com/office/drawing/2014/main" id="{E9F9D9EB-7FB7-5049-6A0D-A23422E5F430}"/>
              </a:ext>
            </a:extLst>
          </p:cNvPr>
          <p:cNvSpPr txBox="1"/>
          <p:nvPr/>
        </p:nvSpPr>
        <p:spPr>
          <a:xfrm>
            <a:off x="5228344" y="2160133"/>
            <a:ext cx="3190553" cy="338554"/>
          </a:xfrm>
          <a:prstGeom prst="rect">
            <a:avLst/>
          </a:prstGeom>
          <a:noFill/>
        </p:spPr>
        <p:txBody>
          <a:bodyPr wrap="none" rtlCol="0">
            <a:spAutoFit/>
          </a:bodyPr>
          <a:lstStyle/>
          <a:p>
            <a:r>
              <a:rPr lang="en-US" sz="1600" dirty="0"/>
              <a:t>Next, click on the green “+” button</a:t>
            </a:r>
          </a:p>
        </p:txBody>
      </p:sp>
      <p:sp>
        <p:nvSpPr>
          <p:cNvPr id="8" name="Arrow: Down 7">
            <a:extLst>
              <a:ext uri="{FF2B5EF4-FFF2-40B4-BE49-F238E27FC236}">
                <a16:creationId xmlns:a16="http://schemas.microsoft.com/office/drawing/2014/main" id="{006FDB53-7159-A384-10B7-FF793839C272}"/>
              </a:ext>
            </a:extLst>
          </p:cNvPr>
          <p:cNvSpPr/>
          <p:nvPr/>
        </p:nvSpPr>
        <p:spPr>
          <a:xfrm>
            <a:off x="4414158" y="2441196"/>
            <a:ext cx="163286" cy="7609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8431B072-82E3-E589-B423-6BE5D4607FAC}"/>
              </a:ext>
            </a:extLst>
          </p:cNvPr>
          <p:cNvSpPr/>
          <p:nvPr/>
        </p:nvSpPr>
        <p:spPr>
          <a:xfrm>
            <a:off x="6363214" y="2449250"/>
            <a:ext cx="163286" cy="8478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833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F128-C90F-7AC9-54A0-035E02440D40}"/>
              </a:ext>
            </a:extLst>
          </p:cNvPr>
          <p:cNvSpPr>
            <a:spLocks noGrp="1"/>
          </p:cNvSpPr>
          <p:nvPr>
            <p:ph type="title"/>
          </p:nvPr>
        </p:nvSpPr>
        <p:spPr/>
        <p:txBody>
          <a:bodyPr/>
          <a:lstStyle/>
          <a:p>
            <a:r>
              <a:rPr lang="en-US" dirty="0"/>
              <a:t>Create a shot/station delay time stack</a:t>
            </a:r>
          </a:p>
        </p:txBody>
      </p:sp>
      <p:pic>
        <p:nvPicPr>
          <p:cNvPr id="10" name="Content Placeholder 9" descr="A screenshot of a computer&#10;&#10;AI-generated content may be incorrect.">
            <a:extLst>
              <a:ext uri="{FF2B5EF4-FFF2-40B4-BE49-F238E27FC236}">
                <a16:creationId xmlns:a16="http://schemas.microsoft.com/office/drawing/2014/main" id="{033EEB49-6F74-45B7-B867-BD8A065258D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00900" y="2323352"/>
            <a:ext cx="2328794" cy="4351338"/>
          </a:xfrm>
        </p:spPr>
      </p:pic>
      <p:sp>
        <p:nvSpPr>
          <p:cNvPr id="4" name="Content Placeholder 3">
            <a:extLst>
              <a:ext uri="{FF2B5EF4-FFF2-40B4-BE49-F238E27FC236}">
                <a16:creationId xmlns:a16="http://schemas.microsoft.com/office/drawing/2014/main" id="{2457CA8F-FA5E-C06B-64EE-533AA5B7F080}"/>
              </a:ext>
            </a:extLst>
          </p:cNvPr>
          <p:cNvSpPr>
            <a:spLocks noGrp="1"/>
          </p:cNvSpPr>
          <p:nvPr>
            <p:ph sz="half" idx="2"/>
          </p:nvPr>
        </p:nvSpPr>
        <p:spPr>
          <a:xfrm>
            <a:off x="914400" y="2323352"/>
            <a:ext cx="5181600" cy="3355975"/>
          </a:xfrm>
        </p:spPr>
        <p:txBody>
          <a:bodyPr/>
          <a:lstStyle/>
          <a:p>
            <a:r>
              <a:rPr lang="en-US" dirty="0"/>
              <a:t>Give the stack a name,</a:t>
            </a:r>
          </a:p>
          <a:p>
            <a:r>
              <a:rPr lang="en-US" dirty="0"/>
              <a:t>The default time range and sample interval will usually be fine</a:t>
            </a:r>
          </a:p>
          <a:p>
            <a:r>
              <a:rPr lang="en-US" dirty="0"/>
              <a:t>Threading may help, although this process tends to be limited by how fast the data can be read from disk</a:t>
            </a:r>
          </a:p>
          <a:p>
            <a:r>
              <a:rPr lang="en-US" dirty="0"/>
              <a:t>Applying RMS trace balance may be a good idea</a:t>
            </a:r>
          </a:p>
        </p:txBody>
      </p:sp>
    </p:spTree>
    <p:extLst>
      <p:ext uri="{BB962C8B-B14F-4D97-AF65-F5344CB8AC3E}">
        <p14:creationId xmlns:p14="http://schemas.microsoft.com/office/powerpoint/2010/main" val="416598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831666-E0B4-8DE4-E0B1-118DA71BCD19}"/>
              </a:ext>
            </a:extLst>
          </p:cNvPr>
          <p:cNvSpPr>
            <a:spLocks noGrp="1"/>
          </p:cNvSpPr>
          <p:nvPr>
            <p:ph type="title"/>
          </p:nvPr>
        </p:nvSpPr>
        <p:spPr/>
        <p:txBody>
          <a:bodyPr/>
          <a:lstStyle/>
          <a:p>
            <a:r>
              <a:rPr lang="en-US" dirty="0"/>
              <a:t>Create a shot/station delay time stack</a:t>
            </a:r>
          </a:p>
        </p:txBody>
      </p:sp>
      <p:pic>
        <p:nvPicPr>
          <p:cNvPr id="8" name="Content Placeholder 7" descr="A screenshot of a computer&#10;&#10;AI-generated content may be incorrect.">
            <a:extLst>
              <a:ext uri="{FF2B5EF4-FFF2-40B4-BE49-F238E27FC236}">
                <a16:creationId xmlns:a16="http://schemas.microsoft.com/office/drawing/2014/main" id="{1748B3B1-043B-E9B9-3400-0193DFBC64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7131" y="2425641"/>
            <a:ext cx="5619069" cy="4024313"/>
          </a:xfrm>
        </p:spPr>
      </p:pic>
      <p:sp>
        <p:nvSpPr>
          <p:cNvPr id="9" name="TextBox 8">
            <a:extLst>
              <a:ext uri="{FF2B5EF4-FFF2-40B4-BE49-F238E27FC236}">
                <a16:creationId xmlns:a16="http://schemas.microsoft.com/office/drawing/2014/main" id="{8B43798A-18F5-4CFF-4973-0B2F2AF91190}"/>
              </a:ext>
            </a:extLst>
          </p:cNvPr>
          <p:cNvSpPr txBox="1"/>
          <p:nvPr/>
        </p:nvSpPr>
        <p:spPr>
          <a:xfrm>
            <a:off x="685800" y="3000343"/>
            <a:ext cx="3135795" cy="646331"/>
          </a:xfrm>
          <a:prstGeom prst="rect">
            <a:avLst/>
          </a:prstGeom>
          <a:noFill/>
        </p:spPr>
        <p:txBody>
          <a:bodyPr wrap="none" rtlCol="0">
            <a:spAutoFit/>
          </a:bodyPr>
          <a:lstStyle/>
          <a:p>
            <a:r>
              <a:rPr lang="en-US" dirty="0"/>
              <a:t>Stacking progress may be </a:t>
            </a:r>
          </a:p>
          <a:p>
            <a:r>
              <a:rPr lang="en-US" dirty="0"/>
              <a:t>viewed in Phoenix</a:t>
            </a:r>
          </a:p>
        </p:txBody>
      </p:sp>
    </p:spTree>
    <p:extLst>
      <p:ext uri="{BB962C8B-B14F-4D97-AF65-F5344CB8AC3E}">
        <p14:creationId xmlns:p14="http://schemas.microsoft.com/office/powerpoint/2010/main" val="484520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745A-8984-E7FB-9EC6-24F3FF014D92}"/>
              </a:ext>
            </a:extLst>
          </p:cNvPr>
          <p:cNvSpPr>
            <a:spLocks noGrp="1"/>
          </p:cNvSpPr>
          <p:nvPr>
            <p:ph type="title"/>
          </p:nvPr>
        </p:nvSpPr>
        <p:spPr/>
        <p:txBody>
          <a:bodyPr/>
          <a:lstStyle/>
          <a:p>
            <a:r>
              <a:rPr lang="en-US" dirty="0"/>
              <a:t>Picking the stacks</a:t>
            </a:r>
          </a:p>
        </p:txBody>
      </p:sp>
      <p:sp>
        <p:nvSpPr>
          <p:cNvPr id="3" name="Content Placeholder 2">
            <a:extLst>
              <a:ext uri="{FF2B5EF4-FFF2-40B4-BE49-F238E27FC236}">
                <a16:creationId xmlns:a16="http://schemas.microsoft.com/office/drawing/2014/main" id="{94A9F7C6-9372-D447-F9FD-ED83DD3093A1}"/>
              </a:ext>
            </a:extLst>
          </p:cNvPr>
          <p:cNvSpPr>
            <a:spLocks noGrp="1"/>
          </p:cNvSpPr>
          <p:nvPr>
            <p:ph idx="1"/>
          </p:nvPr>
        </p:nvSpPr>
        <p:spPr/>
        <p:txBody>
          <a:bodyPr/>
          <a:lstStyle/>
          <a:p>
            <a:r>
              <a:rPr lang="en-US" dirty="0"/>
              <a:t>NOTE!!! In Flatirons, when a pick is made the delay times are immediately updated</a:t>
            </a:r>
          </a:p>
          <a:p>
            <a:r>
              <a:rPr lang="en-US" dirty="0"/>
              <a:t>Phoenix does not work the same way  - users must explicitly choose to update the model delay time</a:t>
            </a:r>
          </a:p>
          <a:p>
            <a:r>
              <a:rPr lang="en-US" dirty="0"/>
              <a:t>There are several options for picking</a:t>
            </a:r>
          </a:p>
          <a:p>
            <a:pPr lvl="1"/>
            <a:r>
              <a:rPr lang="en-US" dirty="0"/>
              <a:t>User picking. This option may be best to find and fix geometry issues such as polarity flips</a:t>
            </a:r>
          </a:p>
          <a:p>
            <a:pPr lvl="1"/>
            <a:r>
              <a:rPr lang="en-US" dirty="0"/>
              <a:t>Threshold picker. This can save a lot of time on huge surveys, but the data must not be too “dirty”</a:t>
            </a:r>
          </a:p>
          <a:p>
            <a:pPr lvl="1"/>
            <a:r>
              <a:rPr lang="en-US" dirty="0"/>
              <a:t>Pick event nearest time. Works great on later passes</a:t>
            </a:r>
          </a:p>
        </p:txBody>
      </p:sp>
    </p:spTree>
    <p:extLst>
      <p:ext uri="{BB962C8B-B14F-4D97-AF65-F5344CB8AC3E}">
        <p14:creationId xmlns:p14="http://schemas.microsoft.com/office/powerpoint/2010/main" val="402947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6C46-3195-01F9-14E2-CA8A16D3E879}"/>
              </a:ext>
            </a:extLst>
          </p:cNvPr>
          <p:cNvSpPr>
            <a:spLocks noGrp="1"/>
          </p:cNvSpPr>
          <p:nvPr>
            <p:ph type="title"/>
          </p:nvPr>
        </p:nvSpPr>
        <p:spPr/>
        <p:txBody>
          <a:bodyPr/>
          <a:lstStyle/>
          <a:p>
            <a:r>
              <a:rPr lang="en-US" dirty="0"/>
              <a:t>Picking the stacks</a:t>
            </a:r>
          </a:p>
        </p:txBody>
      </p:sp>
      <p:pic>
        <p:nvPicPr>
          <p:cNvPr id="17" name="Content Placeholder 16" descr="A screenshot of a computer&#10;&#10;AI-generated content may be incorrect.">
            <a:extLst>
              <a:ext uri="{FF2B5EF4-FFF2-40B4-BE49-F238E27FC236}">
                <a16:creationId xmlns:a16="http://schemas.microsoft.com/office/drawing/2014/main" id="{4A765D43-2711-E3CA-11F0-64C8EB2A03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2560" y="2429842"/>
            <a:ext cx="6433640" cy="4024313"/>
          </a:xfrm>
        </p:spPr>
      </p:pic>
      <p:sp>
        <p:nvSpPr>
          <p:cNvPr id="10" name="TextBox 9">
            <a:extLst>
              <a:ext uri="{FF2B5EF4-FFF2-40B4-BE49-F238E27FC236}">
                <a16:creationId xmlns:a16="http://schemas.microsoft.com/office/drawing/2014/main" id="{B6EEEB32-57EE-C134-FD2E-33BBAA9CEB75}"/>
              </a:ext>
            </a:extLst>
          </p:cNvPr>
          <p:cNvSpPr txBox="1"/>
          <p:nvPr/>
        </p:nvSpPr>
        <p:spPr>
          <a:xfrm>
            <a:off x="394054" y="2782669"/>
            <a:ext cx="3822008" cy="1200329"/>
          </a:xfrm>
          <a:prstGeom prst="rect">
            <a:avLst/>
          </a:prstGeom>
          <a:noFill/>
        </p:spPr>
        <p:txBody>
          <a:bodyPr wrap="square" rtlCol="0">
            <a:spAutoFit/>
          </a:bodyPr>
          <a:lstStyle/>
          <a:p>
            <a:r>
              <a:rPr lang="en-US" dirty="0"/>
              <a:t>The “jitter” in the stack indicates error in the delay times</a:t>
            </a:r>
          </a:p>
          <a:p>
            <a:r>
              <a:rPr lang="en-US" dirty="0"/>
              <a:t>Remember that each trace represents on shot</a:t>
            </a:r>
          </a:p>
        </p:txBody>
      </p:sp>
      <p:sp>
        <p:nvSpPr>
          <p:cNvPr id="11" name="TextBox 10">
            <a:extLst>
              <a:ext uri="{FF2B5EF4-FFF2-40B4-BE49-F238E27FC236}">
                <a16:creationId xmlns:a16="http://schemas.microsoft.com/office/drawing/2014/main" id="{A808DCD3-657E-919B-65A7-194F70F376DF}"/>
              </a:ext>
            </a:extLst>
          </p:cNvPr>
          <p:cNvSpPr txBox="1"/>
          <p:nvPr/>
        </p:nvSpPr>
        <p:spPr>
          <a:xfrm>
            <a:off x="516136" y="4800600"/>
            <a:ext cx="3822008" cy="1077218"/>
          </a:xfrm>
          <a:prstGeom prst="rect">
            <a:avLst/>
          </a:prstGeom>
          <a:noFill/>
        </p:spPr>
        <p:txBody>
          <a:bodyPr wrap="none" rtlCol="0">
            <a:spAutoFit/>
          </a:bodyPr>
          <a:lstStyle/>
          <a:p>
            <a:r>
              <a:rPr lang="en-US" sz="1600" dirty="0"/>
              <a:t>For this survey, select “Group by column”</a:t>
            </a:r>
          </a:p>
          <a:p>
            <a:endParaRPr lang="en-US" sz="1600" dirty="0"/>
          </a:p>
          <a:p>
            <a:r>
              <a:rPr lang="en-US" sz="1600" dirty="0"/>
              <a:t>For most surveys “Group by column” is </a:t>
            </a:r>
          </a:p>
          <a:p>
            <a:r>
              <a:rPr lang="en-US" sz="1600" dirty="0"/>
              <a:t>the better option</a:t>
            </a:r>
          </a:p>
        </p:txBody>
      </p:sp>
    </p:spTree>
    <p:extLst>
      <p:ext uri="{BB962C8B-B14F-4D97-AF65-F5344CB8AC3E}">
        <p14:creationId xmlns:p14="http://schemas.microsoft.com/office/powerpoint/2010/main" val="389560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E666-FFFA-56A8-4111-FCD6D98E854D}"/>
              </a:ext>
            </a:extLst>
          </p:cNvPr>
          <p:cNvSpPr>
            <a:spLocks noGrp="1"/>
          </p:cNvSpPr>
          <p:nvPr>
            <p:ph type="title"/>
          </p:nvPr>
        </p:nvSpPr>
        <p:spPr/>
        <p:txBody>
          <a:bodyPr/>
          <a:lstStyle/>
          <a:p>
            <a:r>
              <a:rPr lang="en-US" dirty="0"/>
              <a:t>Picking the stacks</a:t>
            </a:r>
          </a:p>
        </p:txBody>
      </p:sp>
      <p:sp>
        <p:nvSpPr>
          <p:cNvPr id="4" name="Content Placeholder 3">
            <a:extLst>
              <a:ext uri="{FF2B5EF4-FFF2-40B4-BE49-F238E27FC236}">
                <a16:creationId xmlns:a16="http://schemas.microsoft.com/office/drawing/2014/main" id="{F812864E-F766-ADE1-2FF6-51B8424E4332}"/>
              </a:ext>
            </a:extLst>
          </p:cNvPr>
          <p:cNvSpPr>
            <a:spLocks noGrp="1"/>
          </p:cNvSpPr>
          <p:nvPr>
            <p:ph sz="half" idx="1"/>
          </p:nvPr>
        </p:nvSpPr>
        <p:spPr>
          <a:xfrm>
            <a:off x="838200" y="4317206"/>
            <a:ext cx="3570514" cy="1928439"/>
          </a:xfrm>
        </p:spPr>
        <p:txBody>
          <a:bodyPr>
            <a:normAutofit/>
          </a:bodyPr>
          <a:lstStyle/>
          <a:p>
            <a:r>
              <a:rPr lang="en-US" sz="1800" dirty="0"/>
              <a:t>Pick both the shot and station stacks</a:t>
            </a:r>
          </a:p>
          <a:p>
            <a:r>
              <a:rPr lang="en-US" sz="1800" dirty="0"/>
              <a:t>The picker works just like the first break picker</a:t>
            </a:r>
          </a:p>
          <a:p>
            <a:r>
              <a:rPr lang="en-US" sz="1800" dirty="0"/>
              <a:t>All the usual hot keys function in this display</a:t>
            </a:r>
          </a:p>
        </p:txBody>
      </p:sp>
      <p:pic>
        <p:nvPicPr>
          <p:cNvPr id="7" name="Content Placeholder 6">
            <a:extLst>
              <a:ext uri="{FF2B5EF4-FFF2-40B4-BE49-F238E27FC236}">
                <a16:creationId xmlns:a16="http://schemas.microsoft.com/office/drawing/2014/main" id="{4FF7A839-0300-4C8A-939B-7A609FBECB6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2517" y="2141537"/>
            <a:ext cx="6401283" cy="4351338"/>
          </a:xfrm>
        </p:spPr>
      </p:pic>
      <p:sp>
        <p:nvSpPr>
          <p:cNvPr id="8" name="TextBox 7">
            <a:extLst>
              <a:ext uri="{FF2B5EF4-FFF2-40B4-BE49-F238E27FC236}">
                <a16:creationId xmlns:a16="http://schemas.microsoft.com/office/drawing/2014/main" id="{BDD6844B-4A63-BFC3-4EA5-0D36DDC8EE3D}"/>
              </a:ext>
            </a:extLst>
          </p:cNvPr>
          <p:cNvSpPr txBox="1"/>
          <p:nvPr/>
        </p:nvSpPr>
        <p:spPr>
          <a:xfrm>
            <a:off x="838200" y="1770564"/>
            <a:ext cx="3388120" cy="2308324"/>
          </a:xfrm>
          <a:prstGeom prst="rect">
            <a:avLst/>
          </a:prstGeom>
          <a:noFill/>
        </p:spPr>
        <p:txBody>
          <a:bodyPr wrap="square" rtlCol="0">
            <a:spAutoFit/>
          </a:bodyPr>
          <a:lstStyle/>
          <a:p>
            <a:r>
              <a:rPr lang="en-US" dirty="0"/>
              <a:t>The station delay times failed to describe the elevation change</a:t>
            </a:r>
          </a:p>
          <a:p>
            <a:r>
              <a:rPr lang="en-US" dirty="0"/>
              <a:t>in the middle of the survey. This indicates that we need to</a:t>
            </a:r>
          </a:p>
          <a:p>
            <a:r>
              <a:rPr lang="en-US" dirty="0"/>
              <a:t>update the delay times with the picks</a:t>
            </a:r>
          </a:p>
        </p:txBody>
      </p:sp>
    </p:spTree>
    <p:extLst>
      <p:ext uri="{BB962C8B-B14F-4D97-AF65-F5344CB8AC3E}">
        <p14:creationId xmlns:p14="http://schemas.microsoft.com/office/powerpoint/2010/main" val="181764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8CC25-E835-BF65-A0CE-752303129559}"/>
              </a:ext>
            </a:extLst>
          </p:cNvPr>
          <p:cNvSpPr>
            <a:spLocks noGrp="1"/>
          </p:cNvSpPr>
          <p:nvPr>
            <p:ph type="title"/>
          </p:nvPr>
        </p:nvSpPr>
        <p:spPr/>
        <p:txBody>
          <a:bodyPr/>
          <a:lstStyle/>
          <a:p>
            <a:r>
              <a:rPr lang="en-US" dirty="0"/>
              <a:t>Update the delay time field</a:t>
            </a:r>
          </a:p>
        </p:txBody>
      </p:sp>
      <p:sp>
        <p:nvSpPr>
          <p:cNvPr id="3" name="Content Placeholder 2">
            <a:extLst>
              <a:ext uri="{FF2B5EF4-FFF2-40B4-BE49-F238E27FC236}">
                <a16:creationId xmlns:a16="http://schemas.microsoft.com/office/drawing/2014/main" id="{156A730D-A510-94DA-65B9-24B68188ADAA}"/>
              </a:ext>
            </a:extLst>
          </p:cNvPr>
          <p:cNvSpPr>
            <a:spLocks noGrp="1"/>
          </p:cNvSpPr>
          <p:nvPr>
            <p:ph sz="half" idx="1"/>
          </p:nvPr>
        </p:nvSpPr>
        <p:spPr>
          <a:xfrm>
            <a:off x="874059" y="2793813"/>
            <a:ext cx="5497286" cy="2280210"/>
          </a:xfrm>
        </p:spPr>
        <p:txBody>
          <a:bodyPr/>
          <a:lstStyle/>
          <a:p>
            <a:r>
              <a:rPr lang="en-US" dirty="0"/>
              <a:t>Select the update tab (the “up” arrow)</a:t>
            </a:r>
          </a:p>
          <a:p>
            <a:r>
              <a:rPr lang="en-US" dirty="0"/>
              <a:t>If desired, change the update percentage</a:t>
            </a:r>
          </a:p>
          <a:p>
            <a:r>
              <a:rPr lang="en-US" dirty="0"/>
              <a:t>Click “Update model delay times”</a:t>
            </a:r>
          </a:p>
        </p:txBody>
      </p:sp>
      <p:pic>
        <p:nvPicPr>
          <p:cNvPr id="6" name="Content Placeholder 5" descr="A screenshot of a computer&#10;&#10;AI-generated content may be incorrect.">
            <a:extLst>
              <a:ext uri="{FF2B5EF4-FFF2-40B4-BE49-F238E27FC236}">
                <a16:creationId xmlns:a16="http://schemas.microsoft.com/office/drawing/2014/main" id="{A0C6423B-D2BA-CE90-D034-E7E964EE953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9996" y="2193925"/>
            <a:ext cx="3498408" cy="4024313"/>
          </a:xfrm>
        </p:spPr>
      </p:pic>
    </p:spTree>
    <p:extLst>
      <p:ext uri="{BB962C8B-B14F-4D97-AF65-F5344CB8AC3E}">
        <p14:creationId xmlns:p14="http://schemas.microsoft.com/office/powerpoint/2010/main" val="270378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1904-CE90-8687-CB33-6140AD43356F}"/>
              </a:ext>
            </a:extLst>
          </p:cNvPr>
          <p:cNvSpPr>
            <a:spLocks noGrp="1"/>
          </p:cNvSpPr>
          <p:nvPr>
            <p:ph type="title"/>
          </p:nvPr>
        </p:nvSpPr>
        <p:spPr/>
        <p:txBody>
          <a:bodyPr/>
          <a:lstStyle/>
          <a:p>
            <a:r>
              <a:rPr lang="en-US" dirty="0"/>
              <a:t>Procedure</a:t>
            </a:r>
          </a:p>
        </p:txBody>
      </p:sp>
      <p:sp>
        <p:nvSpPr>
          <p:cNvPr id="3" name="Content Placeholder 2">
            <a:extLst>
              <a:ext uri="{FF2B5EF4-FFF2-40B4-BE49-F238E27FC236}">
                <a16:creationId xmlns:a16="http://schemas.microsoft.com/office/drawing/2014/main" id="{E8D4ABD0-F375-70CC-358A-34DFBBCDCDAA}"/>
              </a:ext>
            </a:extLst>
          </p:cNvPr>
          <p:cNvSpPr>
            <a:spLocks noGrp="1"/>
          </p:cNvSpPr>
          <p:nvPr>
            <p:ph idx="1"/>
          </p:nvPr>
        </p:nvSpPr>
        <p:spPr/>
        <p:txBody>
          <a:bodyPr/>
          <a:lstStyle/>
          <a:p>
            <a:pPr marL="457200" indent="-457200">
              <a:buFont typeface="+mj-lt"/>
              <a:buAutoNum type="arabicPeriod"/>
            </a:pPr>
            <a:r>
              <a:rPr lang="en-US" dirty="0"/>
              <a:t>Create a new delay time model</a:t>
            </a:r>
          </a:p>
          <a:p>
            <a:pPr marL="457200" indent="-457200">
              <a:buFont typeface="+mj-lt"/>
              <a:buAutoNum type="arabicPeriod"/>
            </a:pPr>
            <a:r>
              <a:rPr lang="en-US" dirty="0"/>
              <a:t>Define refractor offset ranges (AKA branch assignment)</a:t>
            </a:r>
          </a:p>
          <a:p>
            <a:pPr marL="457200" indent="-457200">
              <a:buFont typeface="+mj-lt"/>
              <a:buAutoNum type="arabicPeriod"/>
            </a:pPr>
            <a:r>
              <a:rPr lang="en-US" dirty="0"/>
              <a:t>Interpolate the branch velocities and delay times to the shots and receivers</a:t>
            </a:r>
          </a:p>
          <a:p>
            <a:pPr marL="457200" indent="-457200">
              <a:buFont typeface="+mj-lt"/>
              <a:buAutoNum type="arabicPeriod"/>
            </a:pPr>
            <a:r>
              <a:rPr lang="en-US" dirty="0"/>
              <a:t>Create shot/station stacks using the current delay time solution</a:t>
            </a:r>
          </a:p>
          <a:p>
            <a:pPr marL="457200" indent="-457200">
              <a:buFont typeface="+mj-lt"/>
              <a:buAutoNum type="arabicPeriod"/>
            </a:pPr>
            <a:r>
              <a:rPr lang="en-US" dirty="0"/>
              <a:t>“Pick” the stacks</a:t>
            </a:r>
          </a:p>
          <a:p>
            <a:pPr marL="457200" indent="-457200">
              <a:buFont typeface="+mj-lt"/>
              <a:buAutoNum type="arabicPeriod"/>
            </a:pPr>
            <a:r>
              <a:rPr lang="en-US" dirty="0"/>
              <a:t>Update the delay time field using the picks</a:t>
            </a:r>
          </a:p>
          <a:p>
            <a:pPr marL="457200" indent="-457200">
              <a:buFont typeface="+mj-lt"/>
              <a:buAutoNum type="arabicPeriod"/>
            </a:pPr>
            <a:r>
              <a:rPr lang="en-US" dirty="0"/>
              <a:t>Satisfied with the stacks? If not, back to step 4</a:t>
            </a:r>
          </a:p>
          <a:p>
            <a:pPr marL="457200" indent="-457200">
              <a:buFont typeface="+mj-lt"/>
              <a:buAutoNum type="arabicPeriod"/>
            </a:pPr>
            <a:r>
              <a:rPr lang="en-US" dirty="0"/>
              <a:t>Generate a delay time model in the usual way</a:t>
            </a:r>
          </a:p>
        </p:txBody>
      </p:sp>
    </p:spTree>
    <p:extLst>
      <p:ext uri="{BB962C8B-B14F-4D97-AF65-F5344CB8AC3E}">
        <p14:creationId xmlns:p14="http://schemas.microsoft.com/office/powerpoint/2010/main" val="297187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0E26-132C-DFF2-4523-15D04A1D6EBC}"/>
              </a:ext>
            </a:extLst>
          </p:cNvPr>
          <p:cNvSpPr>
            <a:spLocks noGrp="1"/>
          </p:cNvSpPr>
          <p:nvPr>
            <p:ph type="title"/>
          </p:nvPr>
        </p:nvSpPr>
        <p:spPr/>
        <p:txBody>
          <a:bodyPr>
            <a:normAutofit fontScale="90000"/>
          </a:bodyPr>
          <a:lstStyle/>
          <a:p>
            <a:r>
              <a:rPr lang="en-US" dirty="0"/>
              <a:t>At this point you’re going to repeat steps you’ve already done</a:t>
            </a:r>
          </a:p>
        </p:txBody>
      </p:sp>
      <p:sp>
        <p:nvSpPr>
          <p:cNvPr id="3" name="Content Placeholder 2">
            <a:extLst>
              <a:ext uri="{FF2B5EF4-FFF2-40B4-BE49-F238E27FC236}">
                <a16:creationId xmlns:a16="http://schemas.microsoft.com/office/drawing/2014/main" id="{F10DA726-7643-B8FC-7191-D6C18169DCC6}"/>
              </a:ext>
            </a:extLst>
          </p:cNvPr>
          <p:cNvSpPr>
            <a:spLocks noGrp="1"/>
          </p:cNvSpPr>
          <p:nvPr>
            <p:ph idx="1"/>
          </p:nvPr>
        </p:nvSpPr>
        <p:spPr>
          <a:xfrm>
            <a:off x="838201" y="2835277"/>
            <a:ext cx="6259286" cy="3588443"/>
          </a:xfrm>
        </p:spPr>
        <p:txBody>
          <a:bodyPr/>
          <a:lstStyle/>
          <a:p>
            <a:pPr marL="457200" indent="-457200">
              <a:buFont typeface="+mj-lt"/>
              <a:buAutoNum type="arabicPeriod"/>
            </a:pPr>
            <a:r>
              <a:rPr lang="en-US" dirty="0"/>
              <a:t>Create a new stack called “pass2”, although you can choose a different name</a:t>
            </a:r>
          </a:p>
          <a:p>
            <a:pPr marL="457200" indent="-457200">
              <a:buFont typeface="+mj-lt"/>
              <a:buAutoNum type="arabicPeriod"/>
            </a:pPr>
            <a:r>
              <a:rPr lang="en-US" dirty="0"/>
              <a:t>When the stacking process is done be sure to select the new stack</a:t>
            </a:r>
          </a:p>
          <a:p>
            <a:pPr marL="457200" indent="-457200">
              <a:buFont typeface="+mj-lt"/>
              <a:buAutoNum type="arabicPeriod"/>
            </a:pPr>
            <a:r>
              <a:rPr lang="en-US" dirty="0"/>
              <a:t>How does the new stack look? Flat enough? </a:t>
            </a:r>
          </a:p>
          <a:p>
            <a:pPr marL="457200" indent="-457200">
              <a:buFont typeface="+mj-lt"/>
              <a:buAutoNum type="arabicPeriod"/>
            </a:pPr>
            <a:r>
              <a:rPr lang="en-US" dirty="0"/>
              <a:t>If not, then pick the stacks, update the model  delay times again, and go back to step 1 above</a:t>
            </a:r>
          </a:p>
        </p:txBody>
      </p:sp>
      <p:pic>
        <p:nvPicPr>
          <p:cNvPr id="5" name="Picture 4" descr="A screenshot of a computer&#10;&#10;AI-generated content may be incorrect.">
            <a:extLst>
              <a:ext uri="{FF2B5EF4-FFF2-40B4-BE49-F238E27FC236}">
                <a16:creationId xmlns:a16="http://schemas.microsoft.com/office/drawing/2014/main" id="{E21FE933-EF3B-A382-53AF-66BAB9C8C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487" y="3208914"/>
            <a:ext cx="5057187" cy="2841171"/>
          </a:xfrm>
          <a:prstGeom prst="rect">
            <a:avLst/>
          </a:prstGeom>
        </p:spPr>
      </p:pic>
      <p:sp>
        <p:nvSpPr>
          <p:cNvPr id="6" name="Arrow: Down 5">
            <a:extLst>
              <a:ext uri="{FF2B5EF4-FFF2-40B4-BE49-F238E27FC236}">
                <a16:creationId xmlns:a16="http://schemas.microsoft.com/office/drawing/2014/main" id="{8F40C711-B636-D9A1-77B2-701D9B8D0EDA}"/>
              </a:ext>
            </a:extLst>
          </p:cNvPr>
          <p:cNvSpPr/>
          <p:nvPr/>
        </p:nvSpPr>
        <p:spPr>
          <a:xfrm>
            <a:off x="8493419" y="2762599"/>
            <a:ext cx="76200" cy="44631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599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7229-649D-3567-4566-E7459DE4CB4C}"/>
              </a:ext>
            </a:extLst>
          </p:cNvPr>
          <p:cNvSpPr>
            <a:spLocks noGrp="1"/>
          </p:cNvSpPr>
          <p:nvPr>
            <p:ph type="title"/>
          </p:nvPr>
        </p:nvSpPr>
        <p:spPr>
          <a:xfrm>
            <a:off x="1021976" y="1752546"/>
            <a:ext cx="10484224" cy="1293028"/>
          </a:xfrm>
        </p:spPr>
        <p:txBody>
          <a:bodyPr>
            <a:normAutofit/>
          </a:bodyPr>
          <a:lstStyle/>
          <a:p>
            <a:pPr algn="ctr"/>
            <a:r>
              <a:rPr lang="en-US" dirty="0"/>
              <a:t>Delay times and refractor velocities have been determined – what’s next?</a:t>
            </a:r>
          </a:p>
        </p:txBody>
      </p:sp>
      <p:sp>
        <p:nvSpPr>
          <p:cNvPr id="3" name="Content Placeholder 2">
            <a:extLst>
              <a:ext uri="{FF2B5EF4-FFF2-40B4-BE49-F238E27FC236}">
                <a16:creationId xmlns:a16="http://schemas.microsoft.com/office/drawing/2014/main" id="{229467FB-A2FD-F904-B9CB-122D6A7D9A9C}"/>
              </a:ext>
            </a:extLst>
          </p:cNvPr>
          <p:cNvSpPr>
            <a:spLocks noGrp="1"/>
          </p:cNvSpPr>
          <p:nvPr>
            <p:ph idx="1"/>
          </p:nvPr>
        </p:nvSpPr>
        <p:spPr>
          <a:xfrm>
            <a:off x="685800" y="3805834"/>
            <a:ext cx="10820400" cy="2287793"/>
          </a:xfrm>
        </p:spPr>
        <p:txBody>
          <a:bodyPr/>
          <a:lstStyle/>
          <a:p>
            <a:pPr marL="0" indent="0">
              <a:buNone/>
            </a:pPr>
            <a:r>
              <a:rPr lang="en-US" dirty="0"/>
              <a:t>At this point you have two options:</a:t>
            </a:r>
          </a:p>
          <a:p>
            <a:pPr marL="457200" indent="-457200">
              <a:buFont typeface="+mj-lt"/>
              <a:buAutoNum type="arabicPeriod"/>
            </a:pPr>
            <a:r>
              <a:rPr lang="en-US" dirty="0"/>
              <a:t>A model may be generated from the delay times and velocities. Once the model looks satisfactory it may be used to generate statics</a:t>
            </a:r>
          </a:p>
          <a:p>
            <a:pPr marL="457200" indent="-457200">
              <a:buFont typeface="+mj-lt"/>
              <a:buAutoNum type="arabicPeriod"/>
            </a:pPr>
            <a:r>
              <a:rPr lang="en-US" dirty="0"/>
              <a:t>The delay times and velocities may be used to generate first break picks. The picks may be used to run delay time analysis, which may improve both the velocities and delay times somewhat</a:t>
            </a:r>
          </a:p>
        </p:txBody>
      </p:sp>
    </p:spTree>
    <p:extLst>
      <p:ext uri="{BB962C8B-B14F-4D97-AF65-F5344CB8AC3E}">
        <p14:creationId xmlns:p14="http://schemas.microsoft.com/office/powerpoint/2010/main" val="2276098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4B2F-F51C-9ED0-3152-4C2643C20354}"/>
              </a:ext>
            </a:extLst>
          </p:cNvPr>
          <p:cNvSpPr>
            <a:spLocks noGrp="1"/>
          </p:cNvSpPr>
          <p:nvPr>
            <p:ph type="title"/>
          </p:nvPr>
        </p:nvSpPr>
        <p:spPr/>
        <p:txBody>
          <a:bodyPr/>
          <a:lstStyle/>
          <a:p>
            <a:r>
              <a:rPr lang="en-US" dirty="0"/>
              <a:t>Model creation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5E74FC-3227-491E-7076-03DF8021DF85}"/>
                  </a:ext>
                </a:extLst>
              </p:cNvPr>
              <p:cNvSpPr>
                <a:spLocks noGrp="1"/>
              </p:cNvSpPr>
              <p:nvPr>
                <p:ph idx="1"/>
              </p:nvPr>
            </p:nvSpPr>
            <p:spPr/>
            <p:txBody>
              <a:bodyPr/>
              <a:lstStyle/>
              <a:p>
                <a:r>
                  <a:rPr lang="en-US" dirty="0"/>
                  <a:t>“Model creation” is the process of converting refractor velocities and delay times into layer thicknesses and velocities</a:t>
                </a:r>
              </a:p>
              <a:p>
                <a:r>
                  <a:rPr lang="en-US" dirty="0"/>
                  <a:t>There are two unknowns:</a:t>
                </a:r>
              </a:p>
              <a:p>
                <a:pPr lvl="1"/>
                <a:r>
                  <a:rPr lang="en-US" dirty="0"/>
                  <a:t>The weathering layer velocity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0</m:t>
                        </m:r>
                      </m:sub>
                    </m:sSub>
                  </m:oMath>
                </a14:m>
                <a:r>
                  <a:rPr lang="en-US" dirty="0"/>
                  <a:t>), and</a:t>
                </a:r>
              </a:p>
              <a:p>
                <a:pPr lvl="1"/>
                <a:r>
                  <a:rPr lang="en-US" dirty="0"/>
                  <a:t>The weathering layer thickness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oMath>
                </a14:m>
                <a:r>
                  <a:rPr lang="en-US" dirty="0"/>
                  <a:t>)</a:t>
                </a:r>
              </a:p>
              <a:p>
                <a:pPr lvl="1"/>
                <a:r>
                  <a:rPr lang="en-US" dirty="0"/>
                  <a:t>They are related to the delay time (D) and refractor velocity wit this formula:</a:t>
                </a:r>
              </a:p>
              <a:p>
                <a:pPr lvl="1"/>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e>
                        </m:rad>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den>
                    </m:f>
                  </m:oMath>
                </a14:m>
                <a:endParaRPr lang="en-US" b="0" dirty="0"/>
              </a:p>
              <a:p>
                <a:r>
                  <a:rPr lang="en-US" dirty="0"/>
                  <a:t>There are two general approaches to creating a model:</a:t>
                </a:r>
              </a:p>
              <a:p>
                <a:pPr lvl="1"/>
                <a:r>
                  <a:rPr lang="en-US" dirty="0"/>
                  <a:t>Choose the weathering velocity</a:t>
                </a:r>
              </a:p>
              <a:p>
                <a:pPr lvl="1"/>
                <a:r>
                  <a:rPr lang="en-US" dirty="0"/>
                  <a:t>Choose the refractor elevation (which determines the weathering thickness)</a:t>
                </a:r>
              </a:p>
            </p:txBody>
          </p:sp>
        </mc:Choice>
        <mc:Fallback xmlns="">
          <p:sp>
            <p:nvSpPr>
              <p:cNvPr id="3" name="Content Placeholder 2">
                <a:extLst>
                  <a:ext uri="{FF2B5EF4-FFF2-40B4-BE49-F238E27FC236}">
                    <a16:creationId xmlns:a16="http://schemas.microsoft.com/office/drawing/2014/main" id="{6B5E74FC-3227-491E-7076-03DF8021DF85}"/>
                  </a:ext>
                </a:extLst>
              </p:cNvPr>
              <p:cNvSpPr>
                <a:spLocks noGrp="1" noRot="1" noChangeAspect="1" noMove="1" noResize="1" noEditPoints="1" noAdjustHandles="1" noChangeArrowheads="1" noChangeShapeType="1" noTextEdit="1"/>
              </p:cNvSpPr>
              <p:nvPr>
                <p:ph idx="1"/>
              </p:nvPr>
            </p:nvSpPr>
            <p:spPr>
              <a:blipFill>
                <a:blip r:embed="rId2"/>
                <a:stretch>
                  <a:fillRect l="-812" t="-1570"/>
                </a:stretch>
              </a:blipFill>
            </p:spPr>
            <p:txBody>
              <a:bodyPr/>
              <a:lstStyle/>
              <a:p>
                <a:r>
                  <a:rPr lang="en-US">
                    <a:noFill/>
                  </a:rPr>
                  <a:t> </a:t>
                </a:r>
              </a:p>
            </p:txBody>
          </p:sp>
        </mc:Fallback>
      </mc:AlternateContent>
    </p:spTree>
    <p:extLst>
      <p:ext uri="{BB962C8B-B14F-4D97-AF65-F5344CB8AC3E}">
        <p14:creationId xmlns:p14="http://schemas.microsoft.com/office/powerpoint/2010/main" val="243202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92DD5-9586-5389-E2E7-8B12360898FB}"/>
              </a:ext>
            </a:extLst>
          </p:cNvPr>
          <p:cNvSpPr>
            <a:spLocks noGrp="1"/>
          </p:cNvSpPr>
          <p:nvPr>
            <p:ph type="title"/>
          </p:nvPr>
        </p:nvSpPr>
        <p:spPr/>
        <p:txBody>
          <a:bodyPr/>
          <a:lstStyle/>
          <a:p>
            <a:r>
              <a:rPr lang="en-US" dirty="0"/>
              <a:t>Model creation</a:t>
            </a:r>
          </a:p>
        </p:txBody>
      </p:sp>
      <p:sp>
        <p:nvSpPr>
          <p:cNvPr id="4" name="Content Placeholder 3">
            <a:extLst>
              <a:ext uri="{FF2B5EF4-FFF2-40B4-BE49-F238E27FC236}">
                <a16:creationId xmlns:a16="http://schemas.microsoft.com/office/drawing/2014/main" id="{991AB251-1564-7315-67BF-B0B9B618F957}"/>
              </a:ext>
            </a:extLst>
          </p:cNvPr>
          <p:cNvSpPr>
            <a:spLocks noGrp="1"/>
          </p:cNvSpPr>
          <p:nvPr>
            <p:ph sz="half" idx="1"/>
          </p:nvPr>
        </p:nvSpPr>
        <p:spPr/>
        <p:txBody>
          <a:bodyPr/>
          <a:lstStyle/>
          <a:p>
            <a:r>
              <a:rPr lang="en-US" dirty="0"/>
              <a:t>Select the “Map” tab in the delay time model window</a:t>
            </a:r>
          </a:p>
          <a:p>
            <a:r>
              <a:rPr lang="en-US" dirty="0"/>
              <a:t>Create a new model by clicking “Model” </a:t>
            </a:r>
            <a:r>
              <a:rPr lang="en-US" dirty="0">
                <a:sym typeface="Wingdings" panose="05000000000000000000" pitchFamily="2" charset="2"/>
              </a:rPr>
              <a:t> “Shortcut – assign weathering velocity”</a:t>
            </a:r>
          </a:p>
          <a:p>
            <a:r>
              <a:rPr lang="en-US" dirty="0">
                <a:sym typeface="Wingdings" panose="05000000000000000000" pitchFamily="2" charset="2"/>
              </a:rPr>
              <a:t>Choose a weathering velocity that’s roughly half of the refractor velocity</a:t>
            </a:r>
          </a:p>
          <a:p>
            <a:r>
              <a:rPr lang="en-US" dirty="0">
                <a:sym typeface="Wingdings" panose="05000000000000000000" pitchFamily="2" charset="2"/>
              </a:rPr>
              <a:t>The smooth radius determines how much the refractor elevation is smoothed after it is computed</a:t>
            </a:r>
            <a:endParaRPr lang="en-US" dirty="0"/>
          </a:p>
        </p:txBody>
      </p:sp>
      <p:pic>
        <p:nvPicPr>
          <p:cNvPr id="7" name="Content Placeholder 6" descr="A screenshot of a computer&#10;&#10;AI-generated content may be incorrect.">
            <a:extLst>
              <a:ext uri="{FF2B5EF4-FFF2-40B4-BE49-F238E27FC236}">
                <a16:creationId xmlns:a16="http://schemas.microsoft.com/office/drawing/2014/main" id="{E45DCA50-5313-F3AA-1D4E-9D526DC57B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0700" y="3253581"/>
            <a:ext cx="3937000" cy="1905000"/>
          </a:xfrm>
        </p:spPr>
      </p:pic>
    </p:spTree>
    <p:extLst>
      <p:ext uri="{BB962C8B-B14F-4D97-AF65-F5344CB8AC3E}">
        <p14:creationId xmlns:p14="http://schemas.microsoft.com/office/powerpoint/2010/main" val="3860619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9E6E5-B493-ABB9-B16B-6E09567E38B0}"/>
              </a:ext>
            </a:extLst>
          </p:cNvPr>
          <p:cNvSpPr>
            <a:spLocks noGrp="1"/>
          </p:cNvSpPr>
          <p:nvPr>
            <p:ph type="title"/>
          </p:nvPr>
        </p:nvSpPr>
        <p:spPr/>
        <p:txBody>
          <a:bodyPr/>
          <a:lstStyle/>
          <a:p>
            <a:r>
              <a:rPr lang="en-US" dirty="0"/>
              <a:t>Model creation</a:t>
            </a:r>
          </a:p>
        </p:txBody>
      </p:sp>
      <p:sp>
        <p:nvSpPr>
          <p:cNvPr id="3" name="Content Placeholder 2">
            <a:extLst>
              <a:ext uri="{FF2B5EF4-FFF2-40B4-BE49-F238E27FC236}">
                <a16:creationId xmlns:a16="http://schemas.microsoft.com/office/drawing/2014/main" id="{A4258903-E53F-46DC-BCC3-82C861F03EA6}"/>
              </a:ext>
            </a:extLst>
          </p:cNvPr>
          <p:cNvSpPr>
            <a:spLocks noGrp="1"/>
          </p:cNvSpPr>
          <p:nvPr>
            <p:ph sz="half" idx="1"/>
          </p:nvPr>
        </p:nvSpPr>
        <p:spPr>
          <a:xfrm>
            <a:off x="304800" y="3206190"/>
            <a:ext cx="5181600" cy="1957481"/>
          </a:xfrm>
        </p:spPr>
        <p:txBody>
          <a:bodyPr/>
          <a:lstStyle/>
          <a:p>
            <a:r>
              <a:rPr lang="en-US" dirty="0"/>
              <a:t>Make sure the “Map” tab is selected and view the newly created model data:</a:t>
            </a:r>
          </a:p>
          <a:p>
            <a:pPr lvl="1"/>
            <a:r>
              <a:rPr lang="en-US" dirty="0"/>
              <a:t>Velocity_0, the weathering velocity</a:t>
            </a:r>
          </a:p>
          <a:p>
            <a:pPr lvl="1"/>
            <a:r>
              <a:rPr lang="en-US" dirty="0"/>
              <a:t>Elevation_1, the refractor elevation</a:t>
            </a:r>
          </a:p>
        </p:txBody>
      </p:sp>
      <p:pic>
        <p:nvPicPr>
          <p:cNvPr id="6" name="Content Placeholder 5" descr="A screenshot of a computer&#10;&#10;AI-generated content may be incorrect.">
            <a:extLst>
              <a:ext uri="{FF2B5EF4-FFF2-40B4-BE49-F238E27FC236}">
                <a16:creationId xmlns:a16="http://schemas.microsoft.com/office/drawing/2014/main" id="{D4DC1709-CD00-929A-22B2-BC455BB85CD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78286" y="1825625"/>
            <a:ext cx="6056675" cy="4117086"/>
          </a:xfrm>
        </p:spPr>
      </p:pic>
    </p:spTree>
    <p:extLst>
      <p:ext uri="{BB962C8B-B14F-4D97-AF65-F5344CB8AC3E}">
        <p14:creationId xmlns:p14="http://schemas.microsoft.com/office/powerpoint/2010/main" val="657485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7CC63-6259-6C89-5A56-ABB08AC15104}"/>
              </a:ext>
            </a:extLst>
          </p:cNvPr>
          <p:cNvSpPr>
            <a:spLocks noGrp="1"/>
          </p:cNvSpPr>
          <p:nvPr>
            <p:ph type="title"/>
          </p:nvPr>
        </p:nvSpPr>
        <p:spPr/>
        <p:txBody>
          <a:bodyPr/>
          <a:lstStyle/>
          <a:p>
            <a:r>
              <a:rPr lang="en-US" dirty="0"/>
              <a:t>Model creation</a:t>
            </a:r>
          </a:p>
        </p:txBody>
      </p:sp>
      <p:sp>
        <p:nvSpPr>
          <p:cNvPr id="3" name="Content Placeholder 2">
            <a:extLst>
              <a:ext uri="{FF2B5EF4-FFF2-40B4-BE49-F238E27FC236}">
                <a16:creationId xmlns:a16="http://schemas.microsoft.com/office/drawing/2014/main" id="{DA80495F-32B6-E306-7E5D-AABF0CEEF8C3}"/>
              </a:ext>
            </a:extLst>
          </p:cNvPr>
          <p:cNvSpPr>
            <a:spLocks noGrp="1"/>
          </p:cNvSpPr>
          <p:nvPr>
            <p:ph sz="half" idx="1"/>
          </p:nvPr>
        </p:nvSpPr>
        <p:spPr>
          <a:xfrm>
            <a:off x="685799" y="2563009"/>
            <a:ext cx="5334000" cy="1731982"/>
          </a:xfrm>
        </p:spPr>
        <p:txBody>
          <a:bodyPr/>
          <a:lstStyle/>
          <a:p>
            <a:r>
              <a:rPr lang="en-US" dirty="0"/>
              <a:t>Select the “Profiles” tab</a:t>
            </a:r>
          </a:p>
          <a:p>
            <a:r>
              <a:rPr lang="en-US" dirty="0"/>
              <a:t>Left-click and drag several lines on the basemap</a:t>
            </a:r>
          </a:p>
          <a:p>
            <a:r>
              <a:rPr lang="en-US" dirty="0"/>
              <a:t>Do the model profiles look OK?</a:t>
            </a:r>
          </a:p>
        </p:txBody>
      </p:sp>
      <p:pic>
        <p:nvPicPr>
          <p:cNvPr id="6" name="Content Placeholder 5" descr="A screenshot of a computer&#10;&#10;AI-generated content may be incorrect.">
            <a:extLst>
              <a:ext uri="{FF2B5EF4-FFF2-40B4-BE49-F238E27FC236}">
                <a16:creationId xmlns:a16="http://schemas.microsoft.com/office/drawing/2014/main" id="{98E5B050-51A2-22D0-183D-1864F3E5CB2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1825625"/>
            <a:ext cx="5181600" cy="3522245"/>
          </a:xfrm>
        </p:spPr>
      </p:pic>
    </p:spTree>
    <p:extLst>
      <p:ext uri="{BB962C8B-B14F-4D97-AF65-F5344CB8AC3E}">
        <p14:creationId xmlns:p14="http://schemas.microsoft.com/office/powerpoint/2010/main" val="1963095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34972-D360-8B20-094B-81B34061D5DF}"/>
              </a:ext>
            </a:extLst>
          </p:cNvPr>
          <p:cNvSpPr>
            <a:spLocks noGrp="1"/>
          </p:cNvSpPr>
          <p:nvPr>
            <p:ph type="title"/>
          </p:nvPr>
        </p:nvSpPr>
        <p:spPr/>
        <p:txBody>
          <a:bodyPr/>
          <a:lstStyle/>
          <a:p>
            <a:r>
              <a:rPr lang="en-US" dirty="0"/>
              <a:t>Statics creation</a:t>
            </a:r>
          </a:p>
        </p:txBody>
      </p:sp>
      <p:pic>
        <p:nvPicPr>
          <p:cNvPr id="6" name="Content Placeholder 5" descr="A screenshot of a computer&#10;&#10;AI-generated content may be incorrect.">
            <a:extLst>
              <a:ext uri="{FF2B5EF4-FFF2-40B4-BE49-F238E27FC236}">
                <a16:creationId xmlns:a16="http://schemas.microsoft.com/office/drawing/2014/main" id="{79721B43-3181-CE61-B74C-820C791250F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9702" y="1325722"/>
            <a:ext cx="3259094" cy="5354318"/>
          </a:xfrm>
        </p:spPr>
      </p:pic>
      <p:sp>
        <p:nvSpPr>
          <p:cNvPr id="4" name="Content Placeholder 3">
            <a:extLst>
              <a:ext uri="{FF2B5EF4-FFF2-40B4-BE49-F238E27FC236}">
                <a16:creationId xmlns:a16="http://schemas.microsoft.com/office/drawing/2014/main" id="{05F563EC-A7C0-8C90-D3DB-73207A23389A}"/>
              </a:ext>
            </a:extLst>
          </p:cNvPr>
          <p:cNvSpPr>
            <a:spLocks noGrp="1"/>
          </p:cNvSpPr>
          <p:nvPr>
            <p:ph sz="half" idx="2"/>
          </p:nvPr>
        </p:nvSpPr>
        <p:spPr>
          <a:xfrm>
            <a:off x="5553635" y="2108139"/>
            <a:ext cx="5181600" cy="3789483"/>
          </a:xfrm>
        </p:spPr>
        <p:txBody>
          <a:bodyPr>
            <a:normAutofit lnSpcReduction="10000"/>
          </a:bodyPr>
          <a:lstStyle/>
          <a:p>
            <a:r>
              <a:rPr lang="en-US" dirty="0"/>
              <a:t>Click “Statics” then select “Shortcut”</a:t>
            </a:r>
          </a:p>
          <a:p>
            <a:r>
              <a:rPr lang="en-US" dirty="0"/>
              <a:t>The intermediate datum was chosen to be completely beneath the refractor surface</a:t>
            </a:r>
          </a:p>
          <a:p>
            <a:r>
              <a:rPr lang="en-US" dirty="0"/>
              <a:t>The final datum and replacement velocity will usually be supplied by the client</a:t>
            </a:r>
          </a:p>
          <a:p>
            <a:r>
              <a:rPr lang="en-US" dirty="0"/>
              <a:t>By default, the final statics are tied to elevation statics, meaning they will have the same average value</a:t>
            </a:r>
          </a:p>
        </p:txBody>
      </p:sp>
    </p:spTree>
    <p:extLst>
      <p:ext uri="{BB962C8B-B14F-4D97-AF65-F5344CB8AC3E}">
        <p14:creationId xmlns:p14="http://schemas.microsoft.com/office/powerpoint/2010/main" val="2663336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7091E-C753-9750-68D5-A4F4A5B0A2F9}"/>
              </a:ext>
            </a:extLst>
          </p:cNvPr>
          <p:cNvSpPr>
            <a:spLocks noGrp="1"/>
          </p:cNvSpPr>
          <p:nvPr>
            <p:ph type="title"/>
          </p:nvPr>
        </p:nvSpPr>
        <p:spPr/>
        <p:txBody>
          <a:bodyPr/>
          <a:lstStyle/>
          <a:p>
            <a:r>
              <a:rPr lang="en-US" dirty="0"/>
              <a:t>Statics creation</a:t>
            </a:r>
          </a:p>
        </p:txBody>
      </p:sp>
      <p:pic>
        <p:nvPicPr>
          <p:cNvPr id="7" name="Content Placeholder 6" descr="A screenshot of a computer&#10;&#10;AI-generated content may be incorrect.">
            <a:extLst>
              <a:ext uri="{FF2B5EF4-FFF2-40B4-BE49-F238E27FC236}">
                <a16:creationId xmlns:a16="http://schemas.microsoft.com/office/drawing/2014/main" id="{D2EA0C9A-1135-F2AE-754C-42BC37FA42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2833" y="2337360"/>
            <a:ext cx="5923367" cy="4024313"/>
          </a:xfrm>
        </p:spPr>
      </p:pic>
      <p:sp>
        <p:nvSpPr>
          <p:cNvPr id="8" name="TextBox 7">
            <a:extLst>
              <a:ext uri="{FF2B5EF4-FFF2-40B4-BE49-F238E27FC236}">
                <a16:creationId xmlns:a16="http://schemas.microsoft.com/office/drawing/2014/main" id="{487F4308-AF7A-44A6-7E9D-99461044937A}"/>
              </a:ext>
            </a:extLst>
          </p:cNvPr>
          <p:cNvSpPr txBox="1"/>
          <p:nvPr/>
        </p:nvSpPr>
        <p:spPr>
          <a:xfrm>
            <a:off x="849086" y="3818324"/>
            <a:ext cx="3589444" cy="369332"/>
          </a:xfrm>
          <a:prstGeom prst="rect">
            <a:avLst/>
          </a:prstGeom>
          <a:noFill/>
        </p:spPr>
        <p:txBody>
          <a:bodyPr wrap="none" rtlCol="0">
            <a:spAutoFit/>
          </a:bodyPr>
          <a:lstStyle/>
          <a:p>
            <a:r>
              <a:rPr lang="en-US" dirty="0"/>
              <a:t>View the statics in the Map display</a:t>
            </a:r>
          </a:p>
        </p:txBody>
      </p:sp>
    </p:spTree>
    <p:extLst>
      <p:ext uri="{BB962C8B-B14F-4D97-AF65-F5344CB8AC3E}">
        <p14:creationId xmlns:p14="http://schemas.microsoft.com/office/powerpoint/2010/main" val="1415866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7C6-1FD6-6D07-361F-CC093938A9F1}"/>
              </a:ext>
            </a:extLst>
          </p:cNvPr>
          <p:cNvSpPr>
            <a:spLocks noGrp="1"/>
          </p:cNvSpPr>
          <p:nvPr>
            <p:ph type="title"/>
          </p:nvPr>
        </p:nvSpPr>
        <p:spPr/>
        <p:txBody>
          <a:bodyPr/>
          <a:lstStyle/>
          <a:p>
            <a:r>
              <a:rPr lang="en-US" dirty="0"/>
              <a:t>Creating first break picks using the delay time solution</a:t>
            </a:r>
          </a:p>
        </p:txBody>
      </p:sp>
      <p:pic>
        <p:nvPicPr>
          <p:cNvPr id="5" name="Content Placeholder 4" descr="A screenshot of a computer&#10;&#10;AI-generated content may be incorrect.">
            <a:extLst>
              <a:ext uri="{FF2B5EF4-FFF2-40B4-BE49-F238E27FC236}">
                <a16:creationId xmlns:a16="http://schemas.microsoft.com/office/drawing/2014/main" id="{1E9FD20A-2E25-6697-85D0-8F5C9A91F6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9270" y="2057401"/>
            <a:ext cx="6665259" cy="4528352"/>
          </a:xfrm>
        </p:spPr>
      </p:pic>
      <p:sp>
        <p:nvSpPr>
          <p:cNvPr id="6" name="TextBox 5">
            <a:extLst>
              <a:ext uri="{FF2B5EF4-FFF2-40B4-BE49-F238E27FC236}">
                <a16:creationId xmlns:a16="http://schemas.microsoft.com/office/drawing/2014/main" id="{88B02860-A210-3E24-554D-7E6E6F6DF641}"/>
              </a:ext>
            </a:extLst>
          </p:cNvPr>
          <p:cNvSpPr txBox="1"/>
          <p:nvPr/>
        </p:nvSpPr>
        <p:spPr>
          <a:xfrm>
            <a:off x="300320" y="3752531"/>
            <a:ext cx="3016621" cy="923330"/>
          </a:xfrm>
          <a:prstGeom prst="rect">
            <a:avLst/>
          </a:prstGeom>
          <a:noFill/>
        </p:spPr>
        <p:txBody>
          <a:bodyPr wrap="square" rtlCol="0">
            <a:spAutoFit/>
          </a:bodyPr>
          <a:lstStyle/>
          <a:p>
            <a:r>
              <a:rPr lang="en-US" dirty="0"/>
              <a:t>Open  a Shot picker window and click on the basemap to select a shot</a:t>
            </a:r>
          </a:p>
        </p:txBody>
      </p:sp>
    </p:spTree>
    <p:extLst>
      <p:ext uri="{BB962C8B-B14F-4D97-AF65-F5344CB8AC3E}">
        <p14:creationId xmlns:p14="http://schemas.microsoft.com/office/powerpoint/2010/main" val="1574578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0EC7C-D7DB-3C1E-3344-A83015F1197C}"/>
              </a:ext>
            </a:extLst>
          </p:cNvPr>
          <p:cNvSpPr>
            <a:spLocks noGrp="1"/>
          </p:cNvSpPr>
          <p:nvPr>
            <p:ph type="title"/>
          </p:nvPr>
        </p:nvSpPr>
        <p:spPr/>
        <p:txBody>
          <a:bodyPr>
            <a:normAutofit/>
          </a:bodyPr>
          <a:lstStyle/>
          <a:p>
            <a:r>
              <a:rPr lang="en-US" dirty="0"/>
              <a:t>Creating first break picks using the delay time solution</a:t>
            </a:r>
          </a:p>
        </p:txBody>
      </p:sp>
      <p:pic>
        <p:nvPicPr>
          <p:cNvPr id="5" name="Content Placeholder 4" descr="A screenshot of a computer&#10;&#10;AI-generated content may be incorrect.">
            <a:extLst>
              <a:ext uri="{FF2B5EF4-FFF2-40B4-BE49-F238E27FC236}">
                <a16:creationId xmlns:a16="http://schemas.microsoft.com/office/drawing/2014/main" id="{4560BEDD-2744-F6CF-E1AE-31BAC5AD77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925" y="2612571"/>
            <a:ext cx="5923367" cy="4024313"/>
          </a:xfrm>
        </p:spPr>
      </p:pic>
      <p:sp>
        <p:nvSpPr>
          <p:cNvPr id="6" name="TextBox 5">
            <a:extLst>
              <a:ext uri="{FF2B5EF4-FFF2-40B4-BE49-F238E27FC236}">
                <a16:creationId xmlns:a16="http://schemas.microsoft.com/office/drawing/2014/main" id="{611CD2B9-90A4-5E00-A7C0-0899CF5D99BC}"/>
              </a:ext>
            </a:extLst>
          </p:cNvPr>
          <p:cNvSpPr txBox="1"/>
          <p:nvPr/>
        </p:nvSpPr>
        <p:spPr>
          <a:xfrm>
            <a:off x="2245773" y="2282000"/>
            <a:ext cx="1891800" cy="369332"/>
          </a:xfrm>
          <a:prstGeom prst="rect">
            <a:avLst/>
          </a:prstGeom>
          <a:noFill/>
        </p:spPr>
        <p:txBody>
          <a:bodyPr wrap="none" rtlCol="0">
            <a:spAutoFit/>
          </a:bodyPr>
          <a:lstStyle/>
          <a:p>
            <a:r>
              <a:rPr lang="en-US" dirty="0"/>
              <a:t>Turn Grouping off</a:t>
            </a:r>
          </a:p>
        </p:txBody>
      </p:sp>
      <p:sp>
        <p:nvSpPr>
          <p:cNvPr id="7" name="Arrow: Down 6">
            <a:extLst>
              <a:ext uri="{FF2B5EF4-FFF2-40B4-BE49-F238E27FC236}">
                <a16:creationId xmlns:a16="http://schemas.microsoft.com/office/drawing/2014/main" id="{6D034BA9-FBCF-F291-DAD4-F77FDB07F6D7}"/>
              </a:ext>
            </a:extLst>
          </p:cNvPr>
          <p:cNvSpPr/>
          <p:nvPr/>
        </p:nvSpPr>
        <p:spPr>
          <a:xfrm>
            <a:off x="4570720" y="2387972"/>
            <a:ext cx="65314" cy="7208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68220F-7BED-214D-B159-2B25372A76B6}"/>
              </a:ext>
            </a:extLst>
          </p:cNvPr>
          <p:cNvSpPr txBox="1"/>
          <p:nvPr/>
        </p:nvSpPr>
        <p:spPr>
          <a:xfrm>
            <a:off x="8443049" y="2243239"/>
            <a:ext cx="2887072" cy="369332"/>
          </a:xfrm>
          <a:prstGeom prst="rect">
            <a:avLst/>
          </a:prstGeom>
          <a:noFill/>
        </p:spPr>
        <p:txBody>
          <a:bodyPr wrap="none" rtlCol="0">
            <a:spAutoFit/>
          </a:bodyPr>
          <a:lstStyle/>
          <a:p>
            <a:r>
              <a:rPr lang="en-US" dirty="0"/>
              <a:t>Add the delay time solution</a:t>
            </a:r>
          </a:p>
        </p:txBody>
      </p:sp>
      <p:sp>
        <p:nvSpPr>
          <p:cNvPr id="9" name="Arrow: Down 8">
            <a:extLst>
              <a:ext uri="{FF2B5EF4-FFF2-40B4-BE49-F238E27FC236}">
                <a16:creationId xmlns:a16="http://schemas.microsoft.com/office/drawing/2014/main" id="{9A267FDD-F0AA-36F0-B3F8-8AC00DDD2A3C}"/>
              </a:ext>
            </a:extLst>
          </p:cNvPr>
          <p:cNvSpPr/>
          <p:nvPr/>
        </p:nvSpPr>
        <p:spPr>
          <a:xfrm>
            <a:off x="8377735" y="2282000"/>
            <a:ext cx="65314" cy="12542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7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CAD4-ED29-4676-E3D1-B9924BA18D46}"/>
              </a:ext>
            </a:extLst>
          </p:cNvPr>
          <p:cNvSpPr>
            <a:spLocks noGrp="1"/>
          </p:cNvSpPr>
          <p:nvPr>
            <p:ph type="title"/>
          </p:nvPr>
        </p:nvSpPr>
        <p:spPr/>
        <p:txBody>
          <a:bodyPr/>
          <a:lstStyle/>
          <a:p>
            <a:r>
              <a:rPr lang="en-US" dirty="0"/>
              <a:t>Create a new delay time model</a:t>
            </a:r>
          </a:p>
        </p:txBody>
      </p:sp>
      <p:sp>
        <p:nvSpPr>
          <p:cNvPr id="3" name="Content Placeholder 2">
            <a:extLst>
              <a:ext uri="{FF2B5EF4-FFF2-40B4-BE49-F238E27FC236}">
                <a16:creationId xmlns:a16="http://schemas.microsoft.com/office/drawing/2014/main" id="{D63258B2-82CD-0A28-B99D-8351413CF33D}"/>
              </a:ext>
            </a:extLst>
          </p:cNvPr>
          <p:cNvSpPr>
            <a:spLocks noGrp="1"/>
          </p:cNvSpPr>
          <p:nvPr>
            <p:ph sz="half" idx="1"/>
          </p:nvPr>
        </p:nvSpPr>
        <p:spPr/>
        <p:txBody>
          <a:bodyPr>
            <a:normAutofit lnSpcReduction="10000"/>
          </a:bodyPr>
          <a:lstStyle/>
          <a:p>
            <a:r>
              <a:rPr lang="en-US" dirty="0"/>
              <a:t>Open the merge window</a:t>
            </a:r>
          </a:p>
          <a:p>
            <a:r>
              <a:rPr lang="en-US" dirty="0"/>
              <a:t>Select “Delay time” </a:t>
            </a:r>
            <a:r>
              <a:rPr lang="en-US" dirty="0">
                <a:sym typeface="Wingdings" panose="05000000000000000000" pitchFamily="2" charset="2"/>
              </a:rPr>
              <a:t> “Create new delay time solution model”</a:t>
            </a:r>
          </a:p>
          <a:p>
            <a:r>
              <a:rPr lang="en-US" dirty="0">
                <a:sym typeface="Wingdings" panose="05000000000000000000" pitchFamily="2" charset="2"/>
              </a:rPr>
              <a:t>Aside, you will likely have more than one delay time model!</a:t>
            </a:r>
          </a:p>
          <a:p>
            <a:r>
              <a:rPr lang="en-US" dirty="0">
                <a:sym typeface="Wingdings" panose="05000000000000000000" pitchFamily="2" charset="2"/>
              </a:rPr>
              <a:t>Give the model a name</a:t>
            </a:r>
          </a:p>
          <a:p>
            <a:r>
              <a:rPr lang="en-US" dirty="0">
                <a:sym typeface="Wingdings" panose="05000000000000000000" pitchFamily="2" charset="2"/>
              </a:rPr>
              <a:t>The node spacing isn’t terribly important, it’s just used for interpolation and smoothing</a:t>
            </a:r>
          </a:p>
          <a:p>
            <a:r>
              <a:rPr lang="en-US" dirty="0">
                <a:sym typeface="Wingdings" panose="05000000000000000000" pitchFamily="2" charset="2"/>
              </a:rPr>
              <a:t>You might want to click and drag a line on the basemap to define the angle</a:t>
            </a:r>
            <a:endParaRPr lang="en-US" dirty="0"/>
          </a:p>
        </p:txBody>
      </p:sp>
      <p:pic>
        <p:nvPicPr>
          <p:cNvPr id="10" name="Content Placeholder 9" descr="A screenshot of a computer&#10;&#10;AI-generated content may be incorrect.">
            <a:extLst>
              <a:ext uri="{FF2B5EF4-FFF2-40B4-BE49-F238E27FC236}">
                <a16:creationId xmlns:a16="http://schemas.microsoft.com/office/drawing/2014/main" id="{07957BE3-6FA4-80D9-B135-0A434184090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62700" y="2193925"/>
            <a:ext cx="4953000" cy="4024313"/>
          </a:xfrm>
        </p:spPr>
      </p:pic>
    </p:spTree>
    <p:extLst>
      <p:ext uri="{BB962C8B-B14F-4D97-AF65-F5344CB8AC3E}">
        <p14:creationId xmlns:p14="http://schemas.microsoft.com/office/powerpoint/2010/main" val="2418318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2C39-3683-09F7-B179-183E85FE5746}"/>
              </a:ext>
            </a:extLst>
          </p:cNvPr>
          <p:cNvSpPr>
            <a:spLocks noGrp="1"/>
          </p:cNvSpPr>
          <p:nvPr>
            <p:ph type="title"/>
          </p:nvPr>
        </p:nvSpPr>
        <p:spPr/>
        <p:txBody>
          <a:bodyPr>
            <a:normAutofit/>
          </a:bodyPr>
          <a:lstStyle/>
          <a:p>
            <a:r>
              <a:rPr lang="en-US" dirty="0"/>
              <a:t>Creating first break picks using the delay time solution</a:t>
            </a:r>
          </a:p>
        </p:txBody>
      </p:sp>
      <p:pic>
        <p:nvPicPr>
          <p:cNvPr id="5" name="Content Placeholder 4" descr="A screenshot of a computer&#10;&#10;AI-generated content may be incorrect.">
            <a:extLst>
              <a:ext uri="{FF2B5EF4-FFF2-40B4-BE49-F238E27FC236}">
                <a16:creationId xmlns:a16="http://schemas.microsoft.com/office/drawing/2014/main" id="{8CC7A4DF-4F47-3E5E-C05C-6F11448960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4316" y="2636263"/>
            <a:ext cx="5923367" cy="4024313"/>
          </a:xfrm>
        </p:spPr>
      </p:pic>
      <p:sp>
        <p:nvSpPr>
          <p:cNvPr id="6" name="TextBox 5">
            <a:extLst>
              <a:ext uri="{FF2B5EF4-FFF2-40B4-BE49-F238E27FC236}">
                <a16:creationId xmlns:a16="http://schemas.microsoft.com/office/drawing/2014/main" id="{93CF7802-E8D1-2E3E-CB53-EF489BCF9B85}"/>
              </a:ext>
            </a:extLst>
          </p:cNvPr>
          <p:cNvSpPr txBox="1"/>
          <p:nvPr/>
        </p:nvSpPr>
        <p:spPr>
          <a:xfrm>
            <a:off x="8171722" y="2162166"/>
            <a:ext cx="2938048" cy="369332"/>
          </a:xfrm>
          <a:prstGeom prst="rect">
            <a:avLst/>
          </a:prstGeom>
          <a:noFill/>
        </p:spPr>
        <p:txBody>
          <a:bodyPr wrap="none" rtlCol="0">
            <a:spAutoFit/>
          </a:bodyPr>
          <a:lstStyle/>
          <a:p>
            <a:r>
              <a:rPr lang="en-US" dirty="0"/>
              <a:t>Add Pick event nearest time</a:t>
            </a:r>
          </a:p>
        </p:txBody>
      </p:sp>
      <p:sp>
        <p:nvSpPr>
          <p:cNvPr id="7" name="TextBox 6">
            <a:extLst>
              <a:ext uri="{FF2B5EF4-FFF2-40B4-BE49-F238E27FC236}">
                <a16:creationId xmlns:a16="http://schemas.microsoft.com/office/drawing/2014/main" id="{7F210E30-1C72-A6A4-5095-7FE67DBCF9E5}"/>
              </a:ext>
            </a:extLst>
          </p:cNvPr>
          <p:cNvSpPr txBox="1"/>
          <p:nvPr/>
        </p:nvSpPr>
        <p:spPr>
          <a:xfrm>
            <a:off x="325138" y="2089243"/>
            <a:ext cx="4974567" cy="369332"/>
          </a:xfrm>
          <a:prstGeom prst="rect">
            <a:avLst/>
          </a:prstGeom>
          <a:noFill/>
        </p:spPr>
        <p:txBody>
          <a:bodyPr wrap="none" rtlCol="0">
            <a:spAutoFit/>
          </a:bodyPr>
          <a:lstStyle/>
          <a:p>
            <a:r>
              <a:rPr lang="en-US" dirty="0"/>
              <a:t>Apply DGF if needed (may need moveout trend!)</a:t>
            </a:r>
          </a:p>
        </p:txBody>
      </p:sp>
      <p:sp>
        <p:nvSpPr>
          <p:cNvPr id="8" name="Arrow: Down 7">
            <a:extLst>
              <a:ext uri="{FF2B5EF4-FFF2-40B4-BE49-F238E27FC236}">
                <a16:creationId xmlns:a16="http://schemas.microsoft.com/office/drawing/2014/main" id="{CF1A5CD2-19B9-9C0E-E2F3-AB480405C54F}"/>
              </a:ext>
            </a:extLst>
          </p:cNvPr>
          <p:cNvSpPr/>
          <p:nvPr/>
        </p:nvSpPr>
        <p:spPr>
          <a:xfrm>
            <a:off x="3313648" y="2490418"/>
            <a:ext cx="152400" cy="4620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E26937AD-2391-D4B4-9222-84D4C11C622A}"/>
              </a:ext>
            </a:extLst>
          </p:cNvPr>
          <p:cNvSpPr/>
          <p:nvPr/>
        </p:nvSpPr>
        <p:spPr>
          <a:xfrm>
            <a:off x="7959864" y="2458575"/>
            <a:ext cx="152400" cy="11102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112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D075-0BE6-54B2-3A90-0F5E5604CB80}"/>
              </a:ext>
            </a:extLst>
          </p:cNvPr>
          <p:cNvSpPr>
            <a:spLocks noGrp="1"/>
          </p:cNvSpPr>
          <p:nvPr>
            <p:ph type="title"/>
          </p:nvPr>
        </p:nvSpPr>
        <p:spPr/>
        <p:txBody>
          <a:bodyPr>
            <a:normAutofit/>
          </a:bodyPr>
          <a:lstStyle/>
          <a:p>
            <a:r>
              <a:rPr lang="en-US" dirty="0"/>
              <a:t>Creating first break picks using the delay time solution</a:t>
            </a:r>
          </a:p>
        </p:txBody>
      </p:sp>
      <p:sp>
        <p:nvSpPr>
          <p:cNvPr id="3" name="Content Placeholder 2">
            <a:extLst>
              <a:ext uri="{FF2B5EF4-FFF2-40B4-BE49-F238E27FC236}">
                <a16:creationId xmlns:a16="http://schemas.microsoft.com/office/drawing/2014/main" id="{7E74590A-0115-B58B-49B4-487C095EE57A}"/>
              </a:ext>
            </a:extLst>
          </p:cNvPr>
          <p:cNvSpPr>
            <a:spLocks noGrp="1"/>
          </p:cNvSpPr>
          <p:nvPr>
            <p:ph idx="1"/>
          </p:nvPr>
        </p:nvSpPr>
        <p:spPr/>
        <p:txBody>
          <a:bodyPr/>
          <a:lstStyle/>
          <a:p>
            <a:r>
              <a:rPr lang="en-US" dirty="0"/>
              <a:t>When everything looks OK start the batch pick job by selecting “Launch batch – run on local machine”</a:t>
            </a:r>
          </a:p>
          <a:p>
            <a:r>
              <a:rPr lang="en-US" dirty="0"/>
              <a:t>The batch job runs in a separate executable</a:t>
            </a:r>
          </a:p>
          <a:p>
            <a:r>
              <a:rPr lang="en-US" dirty="0"/>
              <a:t>When the batch job is done a dialog will pop up</a:t>
            </a:r>
          </a:p>
          <a:p>
            <a:r>
              <a:rPr lang="en-US" dirty="0"/>
              <a:t>At that point you might want to use the new picks to run delay time analysis</a:t>
            </a:r>
          </a:p>
          <a:p>
            <a:pPr lvl="1"/>
            <a:r>
              <a:rPr lang="en-US" dirty="0"/>
              <a:t>In the delay time model window click “Analysis” </a:t>
            </a:r>
            <a:r>
              <a:rPr lang="en-US" dirty="0">
                <a:sym typeface="Wingdings" panose="05000000000000000000" pitchFamily="2" charset="2"/>
              </a:rPr>
              <a:t> “Standard analysis sequence – gridded velocities not used”</a:t>
            </a:r>
          </a:p>
          <a:p>
            <a:pPr marL="457200" lvl="1" indent="0">
              <a:buNone/>
            </a:pPr>
            <a:endParaRPr lang="en-US" dirty="0"/>
          </a:p>
        </p:txBody>
      </p:sp>
    </p:spTree>
    <p:extLst>
      <p:ext uri="{BB962C8B-B14F-4D97-AF65-F5344CB8AC3E}">
        <p14:creationId xmlns:p14="http://schemas.microsoft.com/office/powerpoint/2010/main" val="329875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6A9E-47AD-DE83-0502-D1362851DBC8}"/>
              </a:ext>
            </a:extLst>
          </p:cNvPr>
          <p:cNvSpPr>
            <a:spLocks noGrp="1"/>
          </p:cNvSpPr>
          <p:nvPr>
            <p:ph type="title"/>
          </p:nvPr>
        </p:nvSpPr>
        <p:spPr/>
        <p:txBody>
          <a:bodyPr/>
          <a:lstStyle/>
          <a:p>
            <a:r>
              <a:rPr lang="en-US" dirty="0"/>
              <a:t>Branch assignment</a:t>
            </a:r>
          </a:p>
        </p:txBody>
      </p:sp>
      <p:pic>
        <p:nvPicPr>
          <p:cNvPr id="40" name="Content Placeholder 39" descr="A screenshot of a computer&#10;&#10;AI-generated content may be incorrect.">
            <a:extLst>
              <a:ext uri="{FF2B5EF4-FFF2-40B4-BE49-F238E27FC236}">
                <a16:creationId xmlns:a16="http://schemas.microsoft.com/office/drawing/2014/main" id="{2AE13FD8-2F52-B2C1-26AE-A31EC014D4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8195" y="2256191"/>
            <a:ext cx="6197699" cy="4024313"/>
          </a:xfrm>
        </p:spPr>
      </p:pic>
      <p:sp>
        <p:nvSpPr>
          <p:cNvPr id="6" name="TextBox 5">
            <a:extLst>
              <a:ext uri="{FF2B5EF4-FFF2-40B4-BE49-F238E27FC236}">
                <a16:creationId xmlns:a16="http://schemas.microsoft.com/office/drawing/2014/main" id="{58F36CFF-04D4-1FDA-0652-8FFACB0EEAB1}"/>
              </a:ext>
            </a:extLst>
          </p:cNvPr>
          <p:cNvSpPr txBox="1"/>
          <p:nvPr/>
        </p:nvSpPr>
        <p:spPr>
          <a:xfrm>
            <a:off x="357749" y="1685843"/>
            <a:ext cx="4158307" cy="1200329"/>
          </a:xfrm>
          <a:prstGeom prst="rect">
            <a:avLst/>
          </a:prstGeom>
          <a:noFill/>
        </p:spPr>
        <p:txBody>
          <a:bodyPr wrap="square" rtlCol="0">
            <a:spAutoFit/>
          </a:bodyPr>
          <a:lstStyle/>
          <a:p>
            <a:r>
              <a:rPr lang="en-US" dirty="0"/>
              <a:t>Make sure the delay time window is open and click “Branch” </a:t>
            </a:r>
            <a:r>
              <a:rPr lang="en-US" dirty="0">
                <a:sym typeface="Wingdings" panose="05000000000000000000" pitchFamily="2" charset="2"/>
              </a:rPr>
              <a:t></a:t>
            </a:r>
            <a:r>
              <a:rPr lang="en-US" dirty="0"/>
              <a:t>“Open branch assignment dialog”</a:t>
            </a:r>
          </a:p>
          <a:p>
            <a:endParaRPr lang="en-US" dirty="0"/>
          </a:p>
        </p:txBody>
      </p:sp>
      <p:sp>
        <p:nvSpPr>
          <p:cNvPr id="18" name="TextBox 17">
            <a:extLst>
              <a:ext uri="{FF2B5EF4-FFF2-40B4-BE49-F238E27FC236}">
                <a16:creationId xmlns:a16="http://schemas.microsoft.com/office/drawing/2014/main" id="{921521D0-0F98-1C15-D625-C7D877BD91CD}"/>
              </a:ext>
            </a:extLst>
          </p:cNvPr>
          <p:cNvSpPr txBox="1"/>
          <p:nvPr/>
        </p:nvSpPr>
        <p:spPr>
          <a:xfrm>
            <a:off x="1087607" y="2847411"/>
            <a:ext cx="3377207" cy="307777"/>
          </a:xfrm>
          <a:prstGeom prst="rect">
            <a:avLst/>
          </a:prstGeom>
          <a:noFill/>
        </p:spPr>
        <p:txBody>
          <a:bodyPr wrap="none" rtlCol="0">
            <a:spAutoFit/>
          </a:bodyPr>
          <a:lstStyle/>
          <a:p>
            <a:r>
              <a:rPr lang="en-US" sz="1400" dirty="0"/>
              <a:t>Change the location separation to “2000”</a:t>
            </a:r>
          </a:p>
        </p:txBody>
      </p:sp>
      <p:sp>
        <p:nvSpPr>
          <p:cNvPr id="19" name="TextBox 18">
            <a:extLst>
              <a:ext uri="{FF2B5EF4-FFF2-40B4-BE49-F238E27FC236}">
                <a16:creationId xmlns:a16="http://schemas.microsoft.com/office/drawing/2014/main" id="{542C6A9E-D23A-0C93-0B4C-17D56F76C85C}"/>
              </a:ext>
            </a:extLst>
          </p:cNvPr>
          <p:cNvSpPr txBox="1"/>
          <p:nvPr/>
        </p:nvSpPr>
        <p:spPr>
          <a:xfrm>
            <a:off x="1279784" y="3424205"/>
            <a:ext cx="3266792" cy="307777"/>
          </a:xfrm>
          <a:prstGeom prst="rect">
            <a:avLst/>
          </a:prstGeom>
          <a:noFill/>
        </p:spPr>
        <p:txBody>
          <a:bodyPr wrap="none" rtlCol="0">
            <a:spAutoFit/>
          </a:bodyPr>
          <a:lstStyle/>
          <a:p>
            <a:r>
              <a:rPr lang="en-US" sz="1400" dirty="0"/>
              <a:t>Be sure to select “Apply linear moveout”</a:t>
            </a:r>
          </a:p>
        </p:txBody>
      </p:sp>
      <p:sp>
        <p:nvSpPr>
          <p:cNvPr id="20" name="Arrow: Right 19">
            <a:extLst>
              <a:ext uri="{FF2B5EF4-FFF2-40B4-BE49-F238E27FC236}">
                <a16:creationId xmlns:a16="http://schemas.microsoft.com/office/drawing/2014/main" id="{758A2C6A-BECC-0D4F-6FBE-979179410556}"/>
              </a:ext>
            </a:extLst>
          </p:cNvPr>
          <p:cNvSpPr/>
          <p:nvPr/>
        </p:nvSpPr>
        <p:spPr>
          <a:xfrm>
            <a:off x="4905482" y="2980149"/>
            <a:ext cx="291279" cy="958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62550020-D0C3-2ACC-E2B3-60529E666B00}"/>
              </a:ext>
            </a:extLst>
          </p:cNvPr>
          <p:cNvSpPr/>
          <p:nvPr/>
        </p:nvSpPr>
        <p:spPr>
          <a:xfrm>
            <a:off x="4905482" y="3530163"/>
            <a:ext cx="291279" cy="958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CD79797-7E54-FD12-FA46-84EADA2FA48D}"/>
              </a:ext>
            </a:extLst>
          </p:cNvPr>
          <p:cNvSpPr txBox="1"/>
          <p:nvPr/>
        </p:nvSpPr>
        <p:spPr>
          <a:xfrm>
            <a:off x="3557504" y="4800600"/>
            <a:ext cx="1186543" cy="307777"/>
          </a:xfrm>
          <a:prstGeom prst="rect">
            <a:avLst/>
          </a:prstGeom>
          <a:noFill/>
        </p:spPr>
        <p:txBody>
          <a:bodyPr wrap="none" rtlCol="0">
            <a:spAutoFit/>
          </a:bodyPr>
          <a:lstStyle/>
          <a:p>
            <a:r>
              <a:rPr lang="en-US" sz="1400" dirty="0"/>
              <a:t>Select a shot</a:t>
            </a:r>
          </a:p>
        </p:txBody>
      </p:sp>
      <p:sp>
        <p:nvSpPr>
          <p:cNvPr id="24" name="Arrow: Right 23">
            <a:extLst>
              <a:ext uri="{FF2B5EF4-FFF2-40B4-BE49-F238E27FC236}">
                <a16:creationId xmlns:a16="http://schemas.microsoft.com/office/drawing/2014/main" id="{261F9C86-09F7-EDC7-3CB2-4F9ABAE24E49}"/>
              </a:ext>
            </a:extLst>
          </p:cNvPr>
          <p:cNvSpPr/>
          <p:nvPr/>
        </p:nvSpPr>
        <p:spPr>
          <a:xfrm flipV="1">
            <a:off x="4931914" y="4800600"/>
            <a:ext cx="291279" cy="873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86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713E-3C52-D51A-8770-43040FE5ABE9}"/>
              </a:ext>
            </a:extLst>
          </p:cNvPr>
          <p:cNvSpPr>
            <a:spLocks noGrp="1"/>
          </p:cNvSpPr>
          <p:nvPr>
            <p:ph type="title"/>
          </p:nvPr>
        </p:nvSpPr>
        <p:spPr/>
        <p:txBody>
          <a:bodyPr/>
          <a:lstStyle/>
          <a:p>
            <a:r>
              <a:rPr lang="en-US" dirty="0"/>
              <a:t>Branch assignment</a:t>
            </a:r>
          </a:p>
        </p:txBody>
      </p:sp>
      <p:pic>
        <p:nvPicPr>
          <p:cNvPr id="12" name="Content Placeholder 11" descr="A screenshot of a computer&#10;&#10;AI-generated content may be incorrect.">
            <a:extLst>
              <a:ext uri="{FF2B5EF4-FFF2-40B4-BE49-F238E27FC236}">
                <a16:creationId xmlns:a16="http://schemas.microsoft.com/office/drawing/2014/main" id="{2C4BB626-9935-822A-07C7-6FA273177E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01" y="2162241"/>
            <a:ext cx="6197699" cy="4024313"/>
          </a:xfrm>
        </p:spPr>
      </p:pic>
      <p:sp>
        <p:nvSpPr>
          <p:cNvPr id="6" name="TextBox 5">
            <a:extLst>
              <a:ext uri="{FF2B5EF4-FFF2-40B4-BE49-F238E27FC236}">
                <a16:creationId xmlns:a16="http://schemas.microsoft.com/office/drawing/2014/main" id="{C2874B2C-2E53-A1A4-C167-444CB8522341}"/>
              </a:ext>
            </a:extLst>
          </p:cNvPr>
          <p:cNvSpPr txBox="1"/>
          <p:nvPr/>
        </p:nvSpPr>
        <p:spPr>
          <a:xfrm>
            <a:off x="693350" y="3344714"/>
            <a:ext cx="3431645" cy="523220"/>
          </a:xfrm>
          <a:prstGeom prst="rect">
            <a:avLst/>
          </a:prstGeom>
          <a:noFill/>
        </p:spPr>
        <p:txBody>
          <a:bodyPr wrap="none" rtlCol="0">
            <a:spAutoFit/>
          </a:bodyPr>
          <a:lstStyle/>
          <a:p>
            <a:r>
              <a:rPr lang="en-US" sz="1400" dirty="0"/>
              <a:t>Drag the slider until the first arrivals  of the</a:t>
            </a:r>
          </a:p>
          <a:p>
            <a:r>
              <a:rPr lang="en-US" sz="1400" dirty="0"/>
              <a:t>refractor of interest are flat</a:t>
            </a:r>
          </a:p>
        </p:txBody>
      </p:sp>
      <p:sp>
        <p:nvSpPr>
          <p:cNvPr id="7" name="TextBox 6">
            <a:extLst>
              <a:ext uri="{FF2B5EF4-FFF2-40B4-BE49-F238E27FC236}">
                <a16:creationId xmlns:a16="http://schemas.microsoft.com/office/drawing/2014/main" id="{64F48E47-4185-50D3-3E4D-506DD04C3051}"/>
              </a:ext>
            </a:extLst>
          </p:cNvPr>
          <p:cNvSpPr txBox="1"/>
          <p:nvPr/>
        </p:nvSpPr>
        <p:spPr>
          <a:xfrm>
            <a:off x="693350" y="4037857"/>
            <a:ext cx="3602653" cy="1169551"/>
          </a:xfrm>
          <a:prstGeom prst="rect">
            <a:avLst/>
          </a:prstGeom>
          <a:noFill/>
        </p:spPr>
        <p:txBody>
          <a:bodyPr wrap="none" rtlCol="0">
            <a:spAutoFit/>
          </a:bodyPr>
          <a:lstStyle/>
          <a:p>
            <a:r>
              <a:rPr lang="en-US" sz="1400" dirty="0"/>
              <a:t>Next, left-click and drag on the time axis to</a:t>
            </a:r>
          </a:p>
          <a:p>
            <a:r>
              <a:rPr lang="en-US" sz="1400" dirty="0"/>
              <a:t>zoom in to the first arrivals</a:t>
            </a:r>
          </a:p>
          <a:p>
            <a:endParaRPr lang="en-US" sz="1400" dirty="0"/>
          </a:p>
          <a:p>
            <a:r>
              <a:rPr lang="en-US" sz="1400" dirty="0"/>
              <a:t>The mouse wheel may be used to scroll the </a:t>
            </a:r>
          </a:p>
          <a:p>
            <a:r>
              <a:rPr lang="en-US" sz="1400" dirty="0"/>
              <a:t>time axis up and down</a:t>
            </a:r>
          </a:p>
        </p:txBody>
      </p:sp>
      <p:sp>
        <p:nvSpPr>
          <p:cNvPr id="8" name="Arrow: Right 7">
            <a:extLst>
              <a:ext uri="{FF2B5EF4-FFF2-40B4-BE49-F238E27FC236}">
                <a16:creationId xmlns:a16="http://schemas.microsoft.com/office/drawing/2014/main" id="{24B4DAEF-F461-58E1-3616-AB5A4E9564AD}"/>
              </a:ext>
            </a:extLst>
          </p:cNvPr>
          <p:cNvSpPr/>
          <p:nvPr/>
        </p:nvSpPr>
        <p:spPr>
          <a:xfrm>
            <a:off x="4543644" y="3606324"/>
            <a:ext cx="32777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ECC965D-7B48-95B7-C769-1C85D2EE709A}"/>
              </a:ext>
            </a:extLst>
          </p:cNvPr>
          <p:cNvSpPr/>
          <p:nvPr/>
        </p:nvSpPr>
        <p:spPr>
          <a:xfrm>
            <a:off x="4277566" y="4470233"/>
            <a:ext cx="3320663"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60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7458-8B74-8EC1-9D8E-23181BC91BCA}"/>
              </a:ext>
            </a:extLst>
          </p:cNvPr>
          <p:cNvSpPr>
            <a:spLocks noGrp="1"/>
          </p:cNvSpPr>
          <p:nvPr>
            <p:ph type="title"/>
          </p:nvPr>
        </p:nvSpPr>
        <p:spPr/>
        <p:txBody>
          <a:bodyPr/>
          <a:lstStyle/>
          <a:p>
            <a:r>
              <a:rPr lang="en-US" dirty="0"/>
              <a:t>Branch assignment</a:t>
            </a:r>
          </a:p>
        </p:txBody>
      </p:sp>
      <p:pic>
        <p:nvPicPr>
          <p:cNvPr id="12" name="Content Placeholder 11" descr="A screenshot of a computer&#10;&#10;AI-generated content may be incorrect.">
            <a:extLst>
              <a:ext uri="{FF2B5EF4-FFF2-40B4-BE49-F238E27FC236}">
                <a16:creationId xmlns:a16="http://schemas.microsoft.com/office/drawing/2014/main" id="{219C785B-CD2C-9B01-511C-10AD459B2B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5164" y="2788443"/>
            <a:ext cx="7661672" cy="4024313"/>
          </a:xfrm>
        </p:spPr>
      </p:pic>
      <p:sp>
        <p:nvSpPr>
          <p:cNvPr id="7" name="TextBox 6">
            <a:extLst>
              <a:ext uri="{FF2B5EF4-FFF2-40B4-BE49-F238E27FC236}">
                <a16:creationId xmlns:a16="http://schemas.microsoft.com/office/drawing/2014/main" id="{35E496A6-2A90-507C-B4F9-CA52BF467ACE}"/>
              </a:ext>
            </a:extLst>
          </p:cNvPr>
          <p:cNvSpPr txBox="1"/>
          <p:nvPr/>
        </p:nvSpPr>
        <p:spPr>
          <a:xfrm>
            <a:off x="1036706" y="2115144"/>
            <a:ext cx="3175998" cy="307777"/>
          </a:xfrm>
          <a:prstGeom prst="rect">
            <a:avLst/>
          </a:prstGeom>
          <a:noFill/>
        </p:spPr>
        <p:txBody>
          <a:bodyPr wrap="none" rtlCol="0">
            <a:spAutoFit/>
          </a:bodyPr>
          <a:lstStyle/>
          <a:p>
            <a:r>
              <a:rPr lang="en-US" sz="1400" dirty="0"/>
              <a:t>Applying DGF may help with noisy data</a:t>
            </a:r>
          </a:p>
        </p:txBody>
      </p:sp>
      <p:sp>
        <p:nvSpPr>
          <p:cNvPr id="8" name="Arrow: Down 7">
            <a:extLst>
              <a:ext uri="{FF2B5EF4-FFF2-40B4-BE49-F238E27FC236}">
                <a16:creationId xmlns:a16="http://schemas.microsoft.com/office/drawing/2014/main" id="{90547D88-CD61-2810-DE8C-7F9C526E66BA}"/>
              </a:ext>
            </a:extLst>
          </p:cNvPr>
          <p:cNvSpPr/>
          <p:nvPr/>
        </p:nvSpPr>
        <p:spPr>
          <a:xfrm>
            <a:off x="2624705" y="2512499"/>
            <a:ext cx="45719" cy="2667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89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7D70-9144-87E0-7A7F-3C7FAA853277}"/>
              </a:ext>
            </a:extLst>
          </p:cNvPr>
          <p:cNvSpPr>
            <a:spLocks noGrp="1"/>
          </p:cNvSpPr>
          <p:nvPr>
            <p:ph type="title"/>
          </p:nvPr>
        </p:nvSpPr>
        <p:spPr/>
        <p:txBody>
          <a:bodyPr/>
          <a:lstStyle/>
          <a:p>
            <a:r>
              <a:rPr lang="en-US" dirty="0"/>
              <a:t>Branch assignment</a:t>
            </a:r>
          </a:p>
        </p:txBody>
      </p:sp>
      <p:pic>
        <p:nvPicPr>
          <p:cNvPr id="11" name="Content Placeholder 10" descr="A screenshot of a computer&#10;&#10;AI-generated content may be incorrect.">
            <a:extLst>
              <a:ext uri="{FF2B5EF4-FFF2-40B4-BE49-F238E27FC236}">
                <a16:creationId xmlns:a16="http://schemas.microsoft.com/office/drawing/2014/main" id="{1BD053E1-B332-6459-0166-A023AAB8ED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5164" y="2784381"/>
            <a:ext cx="7661672" cy="4024313"/>
          </a:xfrm>
        </p:spPr>
      </p:pic>
      <p:sp>
        <p:nvSpPr>
          <p:cNvPr id="6" name="TextBox 5">
            <a:extLst>
              <a:ext uri="{FF2B5EF4-FFF2-40B4-BE49-F238E27FC236}">
                <a16:creationId xmlns:a16="http://schemas.microsoft.com/office/drawing/2014/main" id="{6BA4F6D0-B0D0-F647-A1E5-2BBF19E21E36}"/>
              </a:ext>
            </a:extLst>
          </p:cNvPr>
          <p:cNvSpPr txBox="1"/>
          <p:nvPr/>
        </p:nvSpPr>
        <p:spPr>
          <a:xfrm>
            <a:off x="1517947" y="2075273"/>
            <a:ext cx="2755306" cy="307777"/>
          </a:xfrm>
          <a:prstGeom prst="rect">
            <a:avLst/>
          </a:prstGeom>
          <a:noFill/>
        </p:spPr>
        <p:txBody>
          <a:bodyPr wrap="none" rtlCol="0">
            <a:spAutoFit/>
          </a:bodyPr>
          <a:lstStyle/>
          <a:p>
            <a:r>
              <a:rPr lang="en-US" sz="1400" dirty="0"/>
              <a:t>For this exercise, turn off all picks</a:t>
            </a:r>
          </a:p>
        </p:txBody>
      </p:sp>
      <p:sp>
        <p:nvSpPr>
          <p:cNvPr id="7" name="Arrow: Down 6">
            <a:extLst>
              <a:ext uri="{FF2B5EF4-FFF2-40B4-BE49-F238E27FC236}">
                <a16:creationId xmlns:a16="http://schemas.microsoft.com/office/drawing/2014/main" id="{43A7F763-1AC2-5DDF-E495-3DA4E66FCB05}"/>
              </a:ext>
            </a:extLst>
          </p:cNvPr>
          <p:cNvSpPr/>
          <p:nvPr/>
        </p:nvSpPr>
        <p:spPr>
          <a:xfrm>
            <a:off x="3062727" y="2464307"/>
            <a:ext cx="97971" cy="2612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13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019D-85D6-F493-50A5-E5E448914FB3}"/>
              </a:ext>
            </a:extLst>
          </p:cNvPr>
          <p:cNvSpPr>
            <a:spLocks noGrp="1"/>
          </p:cNvSpPr>
          <p:nvPr>
            <p:ph type="title"/>
          </p:nvPr>
        </p:nvSpPr>
        <p:spPr/>
        <p:txBody>
          <a:bodyPr/>
          <a:lstStyle/>
          <a:p>
            <a:r>
              <a:rPr lang="en-US" dirty="0"/>
              <a:t>Branch assignment</a:t>
            </a:r>
          </a:p>
        </p:txBody>
      </p:sp>
      <p:pic>
        <p:nvPicPr>
          <p:cNvPr id="11" name="Content Placeholder 10" descr="A screenshot of a computer&#10;&#10;AI-generated content may be incorrect.">
            <a:extLst>
              <a:ext uri="{FF2B5EF4-FFF2-40B4-BE49-F238E27FC236}">
                <a16:creationId xmlns:a16="http://schemas.microsoft.com/office/drawing/2014/main" id="{E2533BD1-E584-F5BA-F2E3-FFB4D22637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5164" y="2788443"/>
            <a:ext cx="7661672" cy="4024313"/>
          </a:xfrm>
        </p:spPr>
      </p:pic>
      <p:sp>
        <p:nvSpPr>
          <p:cNvPr id="6" name="TextBox 5">
            <a:extLst>
              <a:ext uri="{FF2B5EF4-FFF2-40B4-BE49-F238E27FC236}">
                <a16:creationId xmlns:a16="http://schemas.microsoft.com/office/drawing/2014/main" id="{21D98685-E16E-CFE8-F809-88F76EC9724B}"/>
              </a:ext>
            </a:extLst>
          </p:cNvPr>
          <p:cNvSpPr txBox="1"/>
          <p:nvPr/>
        </p:nvSpPr>
        <p:spPr>
          <a:xfrm>
            <a:off x="850525" y="2047156"/>
            <a:ext cx="5245475" cy="307777"/>
          </a:xfrm>
          <a:prstGeom prst="rect">
            <a:avLst/>
          </a:prstGeom>
          <a:noFill/>
        </p:spPr>
        <p:txBody>
          <a:bodyPr wrap="none" rtlCol="0">
            <a:spAutoFit/>
          </a:bodyPr>
          <a:lstStyle/>
          <a:p>
            <a:r>
              <a:rPr lang="en-US" sz="1400" dirty="0"/>
              <a:t>Applying AGC and/or filters may help make first arrivals more clear</a:t>
            </a:r>
          </a:p>
        </p:txBody>
      </p:sp>
      <p:sp>
        <p:nvSpPr>
          <p:cNvPr id="7" name="Arrow: Down 6">
            <a:extLst>
              <a:ext uri="{FF2B5EF4-FFF2-40B4-BE49-F238E27FC236}">
                <a16:creationId xmlns:a16="http://schemas.microsoft.com/office/drawing/2014/main" id="{5130BE32-935A-B455-7A47-D9BCDAD5F96C}"/>
              </a:ext>
            </a:extLst>
          </p:cNvPr>
          <p:cNvSpPr/>
          <p:nvPr/>
        </p:nvSpPr>
        <p:spPr>
          <a:xfrm>
            <a:off x="3224092" y="2484603"/>
            <a:ext cx="54429" cy="1741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527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6EE6-B811-0C17-D038-4C865A60112F}"/>
              </a:ext>
            </a:extLst>
          </p:cNvPr>
          <p:cNvSpPr>
            <a:spLocks noGrp="1"/>
          </p:cNvSpPr>
          <p:nvPr>
            <p:ph type="title"/>
          </p:nvPr>
        </p:nvSpPr>
        <p:spPr/>
        <p:txBody>
          <a:bodyPr/>
          <a:lstStyle/>
          <a:p>
            <a:r>
              <a:rPr lang="en-US" dirty="0"/>
              <a:t>Branch assignment</a:t>
            </a:r>
          </a:p>
        </p:txBody>
      </p:sp>
      <p:pic>
        <p:nvPicPr>
          <p:cNvPr id="11" name="Content Placeholder 10" descr="A screenshot of a computer&#10;&#10;AI-generated content may be incorrect.">
            <a:extLst>
              <a:ext uri="{FF2B5EF4-FFF2-40B4-BE49-F238E27FC236}">
                <a16:creationId xmlns:a16="http://schemas.microsoft.com/office/drawing/2014/main" id="{7A632A80-2EB2-917C-36BD-2CC1D6E7B64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22372" y="1936994"/>
            <a:ext cx="6966857" cy="4124876"/>
          </a:xfrm>
        </p:spPr>
      </p:pic>
      <p:sp>
        <p:nvSpPr>
          <p:cNvPr id="7" name="Content Placeholder 6">
            <a:extLst>
              <a:ext uri="{FF2B5EF4-FFF2-40B4-BE49-F238E27FC236}">
                <a16:creationId xmlns:a16="http://schemas.microsoft.com/office/drawing/2014/main" id="{970A9F74-1EB9-3051-A918-6963B22B28E4}"/>
              </a:ext>
            </a:extLst>
          </p:cNvPr>
          <p:cNvSpPr>
            <a:spLocks noGrp="1"/>
          </p:cNvSpPr>
          <p:nvPr>
            <p:ph sz="half" idx="2"/>
          </p:nvPr>
        </p:nvSpPr>
        <p:spPr>
          <a:xfrm>
            <a:off x="402771" y="2253513"/>
            <a:ext cx="4060372" cy="4351338"/>
          </a:xfrm>
        </p:spPr>
        <p:txBody>
          <a:bodyPr>
            <a:normAutofit/>
          </a:bodyPr>
          <a:lstStyle/>
          <a:p>
            <a:r>
              <a:rPr lang="en-US" sz="1800" dirty="0"/>
              <a:t>Define the offset range – left-click and drag on the first arrivals</a:t>
            </a:r>
          </a:p>
          <a:p>
            <a:r>
              <a:rPr lang="en-US" sz="1800" dirty="0"/>
              <a:t>Be sure to not cross any refractor boundaries!</a:t>
            </a:r>
          </a:p>
          <a:p>
            <a:r>
              <a:rPr lang="en-US" sz="1800" dirty="0"/>
              <a:t>Try to be consistent and always choose either peaks or troughs</a:t>
            </a:r>
          </a:p>
          <a:p>
            <a:r>
              <a:rPr lang="en-US" sz="1800" dirty="0">
                <a:solidFill>
                  <a:srgbClr val="FF0000"/>
                </a:solidFill>
              </a:rPr>
              <a:t>In addition to selecting an offset range you are also defining a refractor velocity and delay time field!</a:t>
            </a:r>
          </a:p>
          <a:p>
            <a:r>
              <a:rPr lang="en-US" sz="1800" dirty="0"/>
              <a:t>This field will be interpolated to the shots and receivers</a:t>
            </a:r>
          </a:p>
        </p:txBody>
      </p:sp>
    </p:spTree>
    <p:extLst>
      <p:ext uri="{BB962C8B-B14F-4D97-AF65-F5344CB8AC3E}">
        <p14:creationId xmlns:p14="http://schemas.microsoft.com/office/powerpoint/2010/main" val="182405525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{8A9DC63F-B83D-7943-BC63-EDD00C08AE17}tf10001079</Template>
  <TotalTime>2287</TotalTime>
  <Words>1476</Words>
  <Application>Microsoft Macintosh PowerPoint</Application>
  <PresentationFormat>Widescreen</PresentationFormat>
  <Paragraphs>154</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Cambria Math</vt:lpstr>
      <vt:lpstr>Century Gothic</vt:lpstr>
      <vt:lpstr>Vapor Trail</vt:lpstr>
      <vt:lpstr>Pick-free Delay Time Analysis  Phoenix Training</vt:lpstr>
      <vt:lpstr>Procedure</vt:lpstr>
      <vt:lpstr>Create a new delay time model</vt:lpstr>
      <vt:lpstr>Branch assignment</vt:lpstr>
      <vt:lpstr>Branch assignment</vt:lpstr>
      <vt:lpstr>Branch assignment</vt:lpstr>
      <vt:lpstr>Branch assignment</vt:lpstr>
      <vt:lpstr>Branch assignment</vt:lpstr>
      <vt:lpstr>Branch assignment</vt:lpstr>
      <vt:lpstr>Branch assignment</vt:lpstr>
      <vt:lpstr>Branch assignment</vt:lpstr>
      <vt:lpstr>Create a shot/station delay time stack</vt:lpstr>
      <vt:lpstr>Create a shot/station delay time stack</vt:lpstr>
      <vt:lpstr>Create a shot/station delay time stack</vt:lpstr>
      <vt:lpstr>Create a shot/station delay time stack</vt:lpstr>
      <vt:lpstr>Picking the stacks</vt:lpstr>
      <vt:lpstr>Picking the stacks</vt:lpstr>
      <vt:lpstr>Picking the stacks</vt:lpstr>
      <vt:lpstr>Update the delay time field</vt:lpstr>
      <vt:lpstr>At this point you’re going to repeat steps you’ve already done</vt:lpstr>
      <vt:lpstr>Delay times and refractor velocities have been determined – what’s next?</vt:lpstr>
      <vt:lpstr>Model creation</vt:lpstr>
      <vt:lpstr>Model creation</vt:lpstr>
      <vt:lpstr>Model creation</vt:lpstr>
      <vt:lpstr>Model creation</vt:lpstr>
      <vt:lpstr>Statics creation</vt:lpstr>
      <vt:lpstr>Statics creation</vt:lpstr>
      <vt:lpstr>Creating first break picks using the delay time solution</vt:lpstr>
      <vt:lpstr>Creating first break picks using the delay time solution</vt:lpstr>
      <vt:lpstr>Creating first break picks using the delay time solution</vt:lpstr>
      <vt:lpstr>Creating first break picks using the delay time 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Pick-free Delay Time Analysis  Phoenix Training</dc:title>
  <dc:creator>Matt Duiker</dc:creator>
  <cp:lastModifiedBy>Tom Zang</cp:lastModifiedBy>
  <cp:revision>60</cp:revision>
  <dcterms:created xsi:type="dcterms:W3CDTF">2025-10-04T20:50:00Z</dcterms:created>
  <dcterms:modified xsi:type="dcterms:W3CDTF">2025-10-13T18:27:10Z</dcterms:modified>
</cp:coreProperties>
</file>