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sldIdLst>
    <p:sldId id="277" r:id="rId2"/>
    <p:sldId id="275" r:id="rId3"/>
    <p:sldId id="260" r:id="rId4"/>
    <p:sldId id="264" r:id="rId5"/>
    <p:sldId id="263" r:id="rId6"/>
    <p:sldId id="265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1" autoAdjust="0"/>
    <p:restoredTop sz="94704"/>
  </p:normalViewPr>
  <p:slideViewPr>
    <p:cSldViewPr snapToGrid="0">
      <p:cViewPr varScale="1">
        <p:scale>
          <a:sx n="109" d="100"/>
          <a:sy n="109" d="100"/>
        </p:scale>
        <p:origin x="216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9BC1658-EF3E-4E81-87A7-6CE083CEEC4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0D5FDFC-AD5B-4BEC-B7C7-1BDE5F2FE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1658-EF3E-4E81-87A7-6CE083CEEC4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FDFC-AD5B-4BEC-B7C7-1BDE5F2FE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0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9BC1658-EF3E-4E81-87A7-6CE083CEEC4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D5FDFC-AD5B-4BEC-B7C7-1BDE5F2FE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8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9BC1658-EF3E-4E81-87A7-6CE083CEEC4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D5FDFC-AD5B-4BEC-B7C7-1BDE5F2FEFC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7951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9BC1658-EF3E-4E81-87A7-6CE083CEEC4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D5FDFC-AD5B-4BEC-B7C7-1BDE5F2FE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57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1658-EF3E-4E81-87A7-6CE083CEEC4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FDFC-AD5B-4BEC-B7C7-1BDE5F2FE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7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1658-EF3E-4E81-87A7-6CE083CEEC4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FDFC-AD5B-4BEC-B7C7-1BDE5F2FE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37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1658-EF3E-4E81-87A7-6CE083CEEC4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FDFC-AD5B-4BEC-B7C7-1BDE5F2FE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4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9BC1658-EF3E-4E81-87A7-6CE083CEEC4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D5FDFC-AD5B-4BEC-B7C7-1BDE5F2FE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0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1658-EF3E-4E81-87A7-6CE083CEEC4E}" type="datetimeFigureOut">
              <a:rPr lang="en-US" smtClean="0"/>
              <a:t>10/13/25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FDFC-AD5B-4BEC-B7C7-1BDE5F2FE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9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9BC1658-EF3E-4E81-87A7-6CE083CEEC4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D5FDFC-AD5B-4BEC-B7C7-1BDE5F2FE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0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1658-EF3E-4E81-87A7-6CE083CEEC4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FDFC-AD5B-4BEC-B7C7-1BDE5F2FE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0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1658-EF3E-4E81-87A7-6CE083CEEC4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FDFC-AD5B-4BEC-B7C7-1BDE5F2FE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1658-EF3E-4E81-87A7-6CE083CEEC4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FDFC-AD5B-4BEC-B7C7-1BDE5F2FE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7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1658-EF3E-4E81-87A7-6CE083CEEC4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FDFC-AD5B-4BEC-B7C7-1BDE5F2FE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0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1658-EF3E-4E81-87A7-6CE083CEEC4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FDFC-AD5B-4BEC-B7C7-1BDE5F2FE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8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1658-EF3E-4E81-87A7-6CE083CEEC4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FDFC-AD5B-4BEC-B7C7-1BDE5F2FE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4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1658-EF3E-4E81-87A7-6CE083CEEC4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5FDFC-AD5B-4BEC-B7C7-1BDE5F2FE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1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g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75" y="-67309"/>
            <a:ext cx="12195175" cy="6925309"/>
            <a:chOff x="-3175" y="-67309"/>
            <a:chExt cx="12195175" cy="6925309"/>
          </a:xfrm>
        </p:grpSpPr>
        <p:sp>
          <p:nvSpPr>
            <p:cNvPr id="3" name="object 3"/>
            <p:cNvSpPr/>
            <p:nvPr/>
          </p:nvSpPr>
          <p:spPr>
            <a:xfrm>
              <a:off x="3175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27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127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3097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12699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62935" y="0"/>
              <a:ext cx="3866515" cy="1933575"/>
            </a:xfrm>
            <a:custGeom>
              <a:avLst/>
              <a:gdLst/>
              <a:ahLst/>
              <a:cxnLst/>
              <a:rect l="l" t="t" r="r" b="b"/>
              <a:pathLst>
                <a:path w="3866515" h="1933575">
                  <a:moveTo>
                    <a:pt x="3866128" y="0"/>
                  </a:moveTo>
                  <a:lnTo>
                    <a:pt x="1933064" y="1933064"/>
                  </a:lnTo>
                  <a:lnTo>
                    <a:pt x="0" y="0"/>
                  </a:lnTo>
                </a:path>
              </a:pathLst>
            </a:custGeom>
            <a:ln w="134620">
              <a:solidFill>
                <a:srgbClr val="B141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78149" y="715224"/>
              <a:ext cx="836294" cy="836294"/>
            </a:xfrm>
            <a:custGeom>
              <a:avLst/>
              <a:gdLst/>
              <a:ahLst/>
              <a:cxnLst/>
              <a:rect l="l" t="t" r="r" b="b"/>
              <a:pathLst>
                <a:path w="836295" h="836294">
                  <a:moveTo>
                    <a:pt x="799998" y="0"/>
                  </a:moveTo>
                  <a:lnTo>
                    <a:pt x="417855" y="382155"/>
                  </a:lnTo>
                  <a:lnTo>
                    <a:pt x="35699" y="0"/>
                  </a:lnTo>
                  <a:lnTo>
                    <a:pt x="0" y="35699"/>
                  </a:lnTo>
                  <a:lnTo>
                    <a:pt x="382155" y="417842"/>
                  </a:lnTo>
                  <a:lnTo>
                    <a:pt x="0" y="799998"/>
                  </a:lnTo>
                  <a:lnTo>
                    <a:pt x="35699" y="835698"/>
                  </a:lnTo>
                  <a:lnTo>
                    <a:pt x="417855" y="453542"/>
                  </a:lnTo>
                  <a:lnTo>
                    <a:pt x="799998" y="835698"/>
                  </a:lnTo>
                  <a:lnTo>
                    <a:pt x="835698" y="799998"/>
                  </a:lnTo>
                  <a:lnTo>
                    <a:pt x="453542" y="417842"/>
                  </a:lnTo>
                  <a:lnTo>
                    <a:pt x="835698" y="35699"/>
                  </a:lnTo>
                  <a:lnTo>
                    <a:pt x="799998" y="0"/>
                  </a:lnTo>
                  <a:close/>
                </a:path>
              </a:pathLst>
            </a:custGeom>
            <a:solidFill>
              <a:srgbClr val="B141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78149" y="715224"/>
              <a:ext cx="836294" cy="836294"/>
            </a:xfrm>
            <a:custGeom>
              <a:avLst/>
              <a:gdLst/>
              <a:ahLst/>
              <a:cxnLst/>
              <a:rect l="l" t="t" r="r" b="b"/>
              <a:pathLst>
                <a:path w="836295" h="836294">
                  <a:moveTo>
                    <a:pt x="35699" y="0"/>
                  </a:moveTo>
                  <a:lnTo>
                    <a:pt x="417855" y="382155"/>
                  </a:lnTo>
                  <a:lnTo>
                    <a:pt x="799998" y="0"/>
                  </a:lnTo>
                  <a:lnTo>
                    <a:pt x="835698" y="35699"/>
                  </a:lnTo>
                  <a:lnTo>
                    <a:pt x="453542" y="417842"/>
                  </a:lnTo>
                  <a:lnTo>
                    <a:pt x="835698" y="799998"/>
                  </a:lnTo>
                  <a:lnTo>
                    <a:pt x="799998" y="835698"/>
                  </a:lnTo>
                  <a:lnTo>
                    <a:pt x="417855" y="453542"/>
                  </a:lnTo>
                  <a:lnTo>
                    <a:pt x="35699" y="835698"/>
                  </a:lnTo>
                  <a:lnTo>
                    <a:pt x="0" y="799998"/>
                  </a:lnTo>
                  <a:lnTo>
                    <a:pt x="382155" y="417842"/>
                  </a:lnTo>
                  <a:lnTo>
                    <a:pt x="0" y="35699"/>
                  </a:lnTo>
                  <a:lnTo>
                    <a:pt x="35699" y="0"/>
                  </a:lnTo>
                  <a:close/>
                </a:path>
              </a:pathLst>
            </a:custGeom>
            <a:ln w="3175">
              <a:solidFill>
                <a:srgbClr val="B141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01410" y="6121679"/>
              <a:ext cx="195580" cy="195580"/>
            </a:xfrm>
            <a:custGeom>
              <a:avLst/>
              <a:gdLst/>
              <a:ahLst/>
              <a:cxnLst/>
              <a:rect l="l" t="t" r="r" b="b"/>
              <a:pathLst>
                <a:path w="195579" h="195579">
                  <a:moveTo>
                    <a:pt x="195503" y="72390"/>
                  </a:moveTo>
                  <a:lnTo>
                    <a:pt x="123215" y="72390"/>
                  </a:lnTo>
                  <a:lnTo>
                    <a:pt x="123215" y="0"/>
                  </a:lnTo>
                  <a:lnTo>
                    <a:pt x="72301" y="0"/>
                  </a:lnTo>
                  <a:lnTo>
                    <a:pt x="72301" y="72390"/>
                  </a:lnTo>
                  <a:lnTo>
                    <a:pt x="0" y="72390"/>
                  </a:lnTo>
                  <a:lnTo>
                    <a:pt x="0" y="123190"/>
                  </a:lnTo>
                  <a:lnTo>
                    <a:pt x="72301" y="123190"/>
                  </a:lnTo>
                  <a:lnTo>
                    <a:pt x="72301" y="195580"/>
                  </a:lnTo>
                  <a:lnTo>
                    <a:pt x="123215" y="195580"/>
                  </a:lnTo>
                  <a:lnTo>
                    <a:pt x="123215" y="123190"/>
                  </a:lnTo>
                  <a:lnTo>
                    <a:pt x="195503" y="123190"/>
                  </a:lnTo>
                  <a:lnTo>
                    <a:pt x="195503" y="72390"/>
                  </a:lnTo>
                  <a:close/>
                </a:path>
              </a:pathLst>
            </a:custGeom>
            <a:solidFill>
              <a:srgbClr val="B141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01420" y="6121760"/>
              <a:ext cx="195580" cy="195580"/>
            </a:xfrm>
            <a:custGeom>
              <a:avLst/>
              <a:gdLst/>
              <a:ahLst/>
              <a:cxnLst/>
              <a:rect l="l" t="t" r="r" b="b"/>
              <a:pathLst>
                <a:path w="195579" h="195579">
                  <a:moveTo>
                    <a:pt x="0" y="72301"/>
                  </a:moveTo>
                  <a:lnTo>
                    <a:pt x="72301" y="72301"/>
                  </a:lnTo>
                  <a:lnTo>
                    <a:pt x="72301" y="0"/>
                  </a:lnTo>
                  <a:lnTo>
                    <a:pt x="123215" y="0"/>
                  </a:lnTo>
                  <a:lnTo>
                    <a:pt x="123215" y="72301"/>
                  </a:lnTo>
                  <a:lnTo>
                    <a:pt x="195503" y="72301"/>
                  </a:lnTo>
                  <a:lnTo>
                    <a:pt x="195503" y="123215"/>
                  </a:lnTo>
                  <a:lnTo>
                    <a:pt x="123215" y="123215"/>
                  </a:lnTo>
                  <a:lnTo>
                    <a:pt x="123215" y="195516"/>
                  </a:lnTo>
                  <a:lnTo>
                    <a:pt x="72301" y="195516"/>
                  </a:lnTo>
                  <a:lnTo>
                    <a:pt x="72301" y="123215"/>
                  </a:lnTo>
                  <a:lnTo>
                    <a:pt x="0" y="123215"/>
                  </a:lnTo>
                  <a:lnTo>
                    <a:pt x="0" y="72301"/>
                  </a:lnTo>
                  <a:close/>
                </a:path>
              </a:pathLst>
            </a:custGeom>
            <a:ln w="3175">
              <a:solidFill>
                <a:srgbClr val="B141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1378" y="6044327"/>
              <a:ext cx="38608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597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03778" y="6044327"/>
              <a:ext cx="386080" cy="0"/>
            </a:xfrm>
            <a:custGeom>
              <a:avLst/>
              <a:gdLst/>
              <a:ahLst/>
              <a:cxnLst/>
              <a:rect l="l" t="t" r="r" b="b"/>
              <a:pathLst>
                <a:path w="386079">
                  <a:moveTo>
                    <a:pt x="0" y="0"/>
                  </a:moveTo>
                  <a:lnTo>
                    <a:pt x="385597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29302" y="3570382"/>
              <a:ext cx="935355" cy="935355"/>
            </a:xfrm>
            <a:custGeom>
              <a:avLst/>
              <a:gdLst/>
              <a:ahLst/>
              <a:cxnLst/>
              <a:rect l="l" t="t" r="r" b="b"/>
              <a:pathLst>
                <a:path w="935354" h="935354">
                  <a:moveTo>
                    <a:pt x="467499" y="0"/>
                  </a:moveTo>
                  <a:lnTo>
                    <a:pt x="419700" y="2413"/>
                  </a:lnTo>
                  <a:lnTo>
                    <a:pt x="373282" y="9498"/>
                  </a:lnTo>
                  <a:lnTo>
                    <a:pt x="328480" y="21018"/>
                  </a:lnTo>
                  <a:lnTo>
                    <a:pt x="285528" y="36738"/>
                  </a:lnTo>
                  <a:lnTo>
                    <a:pt x="244662" y="56425"/>
                  </a:lnTo>
                  <a:lnTo>
                    <a:pt x="206117" y="79842"/>
                  </a:lnTo>
                  <a:lnTo>
                    <a:pt x="170127" y="106754"/>
                  </a:lnTo>
                  <a:lnTo>
                    <a:pt x="136928" y="136928"/>
                  </a:lnTo>
                  <a:lnTo>
                    <a:pt x="106754" y="170127"/>
                  </a:lnTo>
                  <a:lnTo>
                    <a:pt x="79842" y="206117"/>
                  </a:lnTo>
                  <a:lnTo>
                    <a:pt x="56425" y="244662"/>
                  </a:lnTo>
                  <a:lnTo>
                    <a:pt x="36738" y="285528"/>
                  </a:lnTo>
                  <a:lnTo>
                    <a:pt x="21018" y="328480"/>
                  </a:lnTo>
                  <a:lnTo>
                    <a:pt x="9498" y="373282"/>
                  </a:lnTo>
                  <a:lnTo>
                    <a:pt x="2413" y="419700"/>
                  </a:lnTo>
                  <a:lnTo>
                    <a:pt x="0" y="467499"/>
                  </a:lnTo>
                  <a:lnTo>
                    <a:pt x="2413" y="515298"/>
                  </a:lnTo>
                  <a:lnTo>
                    <a:pt x="9497" y="561716"/>
                  </a:lnTo>
                  <a:lnTo>
                    <a:pt x="21017" y="606519"/>
                  </a:lnTo>
                  <a:lnTo>
                    <a:pt x="36738" y="649470"/>
                  </a:lnTo>
                  <a:lnTo>
                    <a:pt x="56424" y="690336"/>
                  </a:lnTo>
                  <a:lnTo>
                    <a:pt x="79841" y="728882"/>
                  </a:lnTo>
                  <a:lnTo>
                    <a:pt x="106753" y="764872"/>
                  </a:lnTo>
                  <a:lnTo>
                    <a:pt x="136926" y="798071"/>
                  </a:lnTo>
                  <a:lnTo>
                    <a:pt x="170125" y="828244"/>
                  </a:lnTo>
                  <a:lnTo>
                    <a:pt x="206113" y="855157"/>
                  </a:lnTo>
                  <a:lnTo>
                    <a:pt x="244658" y="878574"/>
                  </a:lnTo>
                  <a:lnTo>
                    <a:pt x="285523" y="898260"/>
                  </a:lnTo>
                  <a:lnTo>
                    <a:pt x="328473" y="913981"/>
                  </a:lnTo>
                  <a:lnTo>
                    <a:pt x="373274" y="925501"/>
                  </a:lnTo>
                  <a:lnTo>
                    <a:pt x="419690" y="932585"/>
                  </a:lnTo>
                  <a:lnTo>
                    <a:pt x="467486" y="934999"/>
                  </a:lnTo>
                  <a:lnTo>
                    <a:pt x="515285" y="932585"/>
                  </a:lnTo>
                  <a:lnTo>
                    <a:pt x="561703" y="925501"/>
                  </a:lnTo>
                  <a:lnTo>
                    <a:pt x="606506" y="913981"/>
                  </a:lnTo>
                  <a:lnTo>
                    <a:pt x="649458" y="898260"/>
                  </a:lnTo>
                  <a:lnTo>
                    <a:pt x="690324" y="878574"/>
                  </a:lnTo>
                  <a:lnTo>
                    <a:pt x="728869" y="855157"/>
                  </a:lnTo>
                  <a:lnTo>
                    <a:pt x="764859" y="828244"/>
                  </a:lnTo>
                  <a:lnTo>
                    <a:pt x="798058" y="798071"/>
                  </a:lnTo>
                  <a:lnTo>
                    <a:pt x="828231" y="764872"/>
                  </a:lnTo>
                  <a:lnTo>
                    <a:pt x="855144" y="728882"/>
                  </a:lnTo>
                  <a:lnTo>
                    <a:pt x="878561" y="690336"/>
                  </a:lnTo>
                  <a:lnTo>
                    <a:pt x="898247" y="649470"/>
                  </a:lnTo>
                  <a:lnTo>
                    <a:pt x="913968" y="606519"/>
                  </a:lnTo>
                  <a:lnTo>
                    <a:pt x="925488" y="561716"/>
                  </a:lnTo>
                  <a:lnTo>
                    <a:pt x="932573" y="515298"/>
                  </a:lnTo>
                  <a:lnTo>
                    <a:pt x="934986" y="467499"/>
                  </a:lnTo>
                  <a:lnTo>
                    <a:pt x="932573" y="419700"/>
                  </a:lnTo>
                  <a:lnTo>
                    <a:pt x="925488" y="373282"/>
                  </a:lnTo>
                  <a:lnTo>
                    <a:pt x="913968" y="328480"/>
                  </a:lnTo>
                  <a:lnTo>
                    <a:pt x="898248" y="285528"/>
                  </a:lnTo>
                  <a:lnTo>
                    <a:pt x="878562" y="244662"/>
                  </a:lnTo>
                  <a:lnTo>
                    <a:pt x="855145" y="206117"/>
                  </a:lnTo>
                  <a:lnTo>
                    <a:pt x="828232" y="170127"/>
                  </a:lnTo>
                  <a:lnTo>
                    <a:pt x="798060" y="136928"/>
                  </a:lnTo>
                  <a:lnTo>
                    <a:pt x="764861" y="106754"/>
                  </a:lnTo>
                  <a:lnTo>
                    <a:pt x="728872" y="79842"/>
                  </a:lnTo>
                  <a:lnTo>
                    <a:pt x="690328" y="56425"/>
                  </a:lnTo>
                  <a:lnTo>
                    <a:pt x="649463" y="36738"/>
                  </a:lnTo>
                  <a:lnTo>
                    <a:pt x="606513" y="21018"/>
                  </a:lnTo>
                  <a:lnTo>
                    <a:pt x="561712" y="9498"/>
                  </a:lnTo>
                  <a:lnTo>
                    <a:pt x="515296" y="2413"/>
                  </a:lnTo>
                  <a:lnTo>
                    <a:pt x="4674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96613" y="3833863"/>
              <a:ext cx="600710" cy="408940"/>
            </a:xfrm>
            <a:custGeom>
              <a:avLst/>
              <a:gdLst/>
              <a:ahLst/>
              <a:cxnLst/>
              <a:rect l="l" t="t" r="r" b="b"/>
              <a:pathLst>
                <a:path w="600710" h="408939">
                  <a:moveTo>
                    <a:pt x="269659" y="6261"/>
                  </a:moveTo>
                  <a:lnTo>
                    <a:pt x="268541" y="5143"/>
                  </a:lnTo>
                  <a:lnTo>
                    <a:pt x="139268" y="134416"/>
                  </a:lnTo>
                  <a:lnTo>
                    <a:pt x="129400" y="134416"/>
                  </a:lnTo>
                  <a:lnTo>
                    <a:pt x="127" y="5143"/>
                  </a:lnTo>
                  <a:lnTo>
                    <a:pt x="0" y="93840"/>
                  </a:lnTo>
                  <a:lnTo>
                    <a:pt x="1651" y="97802"/>
                  </a:lnTo>
                  <a:lnTo>
                    <a:pt x="129400" y="225564"/>
                  </a:lnTo>
                  <a:lnTo>
                    <a:pt x="139268" y="225564"/>
                  </a:lnTo>
                  <a:lnTo>
                    <a:pt x="145364" y="219468"/>
                  </a:lnTo>
                  <a:lnTo>
                    <a:pt x="268008" y="96824"/>
                  </a:lnTo>
                  <a:lnTo>
                    <a:pt x="269659" y="92849"/>
                  </a:lnTo>
                  <a:lnTo>
                    <a:pt x="269659" y="6261"/>
                  </a:lnTo>
                  <a:close/>
                </a:path>
                <a:path w="600710" h="408939">
                  <a:moveTo>
                    <a:pt x="600456" y="314477"/>
                  </a:moveTo>
                  <a:lnTo>
                    <a:pt x="598817" y="310515"/>
                  </a:lnTo>
                  <a:lnTo>
                    <a:pt x="470877" y="182575"/>
                  </a:lnTo>
                  <a:lnTo>
                    <a:pt x="461010" y="182575"/>
                  </a:lnTo>
                  <a:lnTo>
                    <a:pt x="454914" y="188671"/>
                  </a:lnTo>
                  <a:lnTo>
                    <a:pt x="332841" y="310730"/>
                  </a:lnTo>
                  <a:lnTo>
                    <a:pt x="331203" y="314706"/>
                  </a:lnTo>
                  <a:lnTo>
                    <a:pt x="331203" y="402463"/>
                  </a:lnTo>
                  <a:lnTo>
                    <a:pt x="331736" y="402996"/>
                  </a:lnTo>
                  <a:lnTo>
                    <a:pt x="461010" y="273723"/>
                  </a:lnTo>
                  <a:lnTo>
                    <a:pt x="470877" y="273723"/>
                  </a:lnTo>
                  <a:lnTo>
                    <a:pt x="600151" y="402996"/>
                  </a:lnTo>
                  <a:lnTo>
                    <a:pt x="600456" y="402691"/>
                  </a:lnTo>
                  <a:lnTo>
                    <a:pt x="600456" y="314477"/>
                  </a:lnTo>
                  <a:close/>
                </a:path>
                <a:path w="600710" h="408939">
                  <a:moveTo>
                    <a:pt x="600456" y="131902"/>
                  </a:moveTo>
                  <a:lnTo>
                    <a:pt x="598805" y="127927"/>
                  </a:lnTo>
                  <a:lnTo>
                    <a:pt x="595884" y="125006"/>
                  </a:lnTo>
                  <a:lnTo>
                    <a:pt x="470890" y="0"/>
                  </a:lnTo>
                  <a:lnTo>
                    <a:pt x="461010" y="0"/>
                  </a:lnTo>
                  <a:lnTo>
                    <a:pt x="141706" y="319316"/>
                  </a:lnTo>
                  <a:lnTo>
                    <a:pt x="131826" y="319316"/>
                  </a:lnTo>
                  <a:lnTo>
                    <a:pt x="3644" y="191135"/>
                  </a:lnTo>
                  <a:lnTo>
                    <a:pt x="0" y="187121"/>
                  </a:lnTo>
                  <a:lnTo>
                    <a:pt x="0" y="268757"/>
                  </a:lnTo>
                  <a:lnTo>
                    <a:pt x="1536" y="272592"/>
                  </a:lnTo>
                  <a:lnTo>
                    <a:pt x="125742" y="403758"/>
                  </a:lnTo>
                  <a:lnTo>
                    <a:pt x="130898" y="407365"/>
                  </a:lnTo>
                  <a:lnTo>
                    <a:pt x="136855" y="408635"/>
                  </a:lnTo>
                  <a:lnTo>
                    <a:pt x="142824" y="407530"/>
                  </a:lnTo>
                  <a:lnTo>
                    <a:pt x="148094" y="404063"/>
                  </a:lnTo>
                  <a:lnTo>
                    <a:pt x="461010" y="91147"/>
                  </a:lnTo>
                  <a:lnTo>
                    <a:pt x="470890" y="91147"/>
                  </a:lnTo>
                  <a:lnTo>
                    <a:pt x="600456" y="220776"/>
                  </a:lnTo>
                  <a:lnTo>
                    <a:pt x="600456" y="1319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80083" y="3788707"/>
              <a:ext cx="441959" cy="426084"/>
            </a:xfrm>
            <a:custGeom>
              <a:avLst/>
              <a:gdLst/>
              <a:ahLst/>
              <a:cxnLst/>
              <a:rect l="l" t="t" r="r" b="b"/>
              <a:pathLst>
                <a:path w="441960" h="426085">
                  <a:moveTo>
                    <a:pt x="438480" y="0"/>
                  </a:moveTo>
                  <a:lnTo>
                    <a:pt x="308978" y="0"/>
                  </a:lnTo>
                  <a:lnTo>
                    <a:pt x="221399" y="135674"/>
                  </a:lnTo>
                  <a:lnTo>
                    <a:pt x="133210" y="0"/>
                  </a:lnTo>
                  <a:lnTo>
                    <a:pt x="2463" y="0"/>
                  </a:lnTo>
                  <a:lnTo>
                    <a:pt x="147396" y="211518"/>
                  </a:lnTo>
                  <a:lnTo>
                    <a:pt x="0" y="425500"/>
                  </a:lnTo>
                  <a:lnTo>
                    <a:pt x="129501" y="425500"/>
                  </a:lnTo>
                  <a:lnTo>
                    <a:pt x="220154" y="286740"/>
                  </a:lnTo>
                  <a:lnTo>
                    <a:pt x="262089" y="349656"/>
                  </a:lnTo>
                  <a:lnTo>
                    <a:pt x="288791" y="382574"/>
                  </a:lnTo>
                  <a:lnTo>
                    <a:pt x="321216" y="406304"/>
                  </a:lnTo>
                  <a:lnTo>
                    <a:pt x="359996" y="420672"/>
                  </a:lnTo>
                  <a:lnTo>
                    <a:pt x="405765" y="425500"/>
                  </a:lnTo>
                  <a:lnTo>
                    <a:pt x="441528" y="425500"/>
                  </a:lnTo>
                  <a:lnTo>
                    <a:pt x="441528" y="325589"/>
                  </a:lnTo>
                  <a:lnTo>
                    <a:pt x="417487" y="325589"/>
                  </a:lnTo>
                  <a:lnTo>
                    <a:pt x="396793" y="323260"/>
                  </a:lnTo>
                  <a:lnTo>
                    <a:pt x="378182" y="316191"/>
                  </a:lnTo>
                  <a:lnTo>
                    <a:pt x="361649" y="304265"/>
                  </a:lnTo>
                  <a:lnTo>
                    <a:pt x="347192" y="287362"/>
                  </a:lnTo>
                  <a:lnTo>
                    <a:pt x="293535" y="210896"/>
                  </a:lnTo>
                  <a:lnTo>
                    <a:pt x="438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80083" y="3788707"/>
              <a:ext cx="441959" cy="426084"/>
            </a:xfrm>
            <a:custGeom>
              <a:avLst/>
              <a:gdLst/>
              <a:ahLst/>
              <a:cxnLst/>
              <a:rect l="l" t="t" r="r" b="b"/>
              <a:pathLst>
                <a:path w="441960" h="426085">
                  <a:moveTo>
                    <a:pt x="441528" y="325589"/>
                  </a:moveTo>
                  <a:lnTo>
                    <a:pt x="441528" y="425500"/>
                  </a:lnTo>
                  <a:lnTo>
                    <a:pt x="405765" y="425500"/>
                  </a:lnTo>
                  <a:lnTo>
                    <a:pt x="359996" y="420672"/>
                  </a:lnTo>
                  <a:lnTo>
                    <a:pt x="321216" y="406304"/>
                  </a:lnTo>
                  <a:lnTo>
                    <a:pt x="288791" y="382574"/>
                  </a:lnTo>
                  <a:lnTo>
                    <a:pt x="262089" y="349656"/>
                  </a:lnTo>
                  <a:lnTo>
                    <a:pt x="220154" y="286740"/>
                  </a:lnTo>
                  <a:lnTo>
                    <a:pt x="129501" y="425500"/>
                  </a:lnTo>
                  <a:lnTo>
                    <a:pt x="0" y="425500"/>
                  </a:lnTo>
                  <a:lnTo>
                    <a:pt x="147396" y="211518"/>
                  </a:lnTo>
                  <a:lnTo>
                    <a:pt x="2463" y="0"/>
                  </a:lnTo>
                  <a:lnTo>
                    <a:pt x="133210" y="0"/>
                  </a:lnTo>
                  <a:lnTo>
                    <a:pt x="221399" y="135674"/>
                  </a:lnTo>
                  <a:lnTo>
                    <a:pt x="308978" y="0"/>
                  </a:lnTo>
                  <a:lnTo>
                    <a:pt x="438480" y="0"/>
                  </a:lnTo>
                  <a:lnTo>
                    <a:pt x="293535" y="210896"/>
                  </a:lnTo>
                  <a:lnTo>
                    <a:pt x="347192" y="287362"/>
                  </a:lnTo>
                  <a:lnTo>
                    <a:pt x="361649" y="304265"/>
                  </a:lnTo>
                  <a:lnTo>
                    <a:pt x="378182" y="316191"/>
                  </a:lnTo>
                  <a:lnTo>
                    <a:pt x="396793" y="323260"/>
                  </a:lnTo>
                  <a:lnTo>
                    <a:pt x="417487" y="325589"/>
                  </a:lnTo>
                  <a:lnTo>
                    <a:pt x="441528" y="325589"/>
                  </a:lnTo>
                  <a:close/>
                </a:path>
              </a:pathLst>
            </a:custGeom>
            <a:ln w="92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32085" y="3818286"/>
              <a:ext cx="209550" cy="396240"/>
            </a:xfrm>
            <a:custGeom>
              <a:avLst/>
              <a:gdLst/>
              <a:ahLst/>
              <a:cxnLst/>
              <a:rect l="l" t="t" r="r" b="b"/>
              <a:pathLst>
                <a:path w="209550" h="396239">
                  <a:moveTo>
                    <a:pt x="144932" y="0"/>
                  </a:moveTo>
                  <a:lnTo>
                    <a:pt x="50571" y="0"/>
                  </a:lnTo>
                  <a:lnTo>
                    <a:pt x="50571" y="54279"/>
                  </a:lnTo>
                  <a:lnTo>
                    <a:pt x="48845" y="66071"/>
                  </a:lnTo>
                  <a:lnTo>
                    <a:pt x="43708" y="74566"/>
                  </a:lnTo>
                  <a:lnTo>
                    <a:pt x="35221" y="79706"/>
                  </a:lnTo>
                  <a:lnTo>
                    <a:pt x="23444" y="81432"/>
                  </a:lnTo>
                  <a:lnTo>
                    <a:pt x="0" y="81432"/>
                  </a:lnTo>
                  <a:lnTo>
                    <a:pt x="0" y="172681"/>
                  </a:lnTo>
                  <a:lnTo>
                    <a:pt x="45021" y="172681"/>
                  </a:lnTo>
                  <a:lnTo>
                    <a:pt x="45021" y="291083"/>
                  </a:lnTo>
                  <a:lnTo>
                    <a:pt x="52401" y="336857"/>
                  </a:lnTo>
                  <a:lnTo>
                    <a:pt x="74466" y="369630"/>
                  </a:lnTo>
                  <a:lnTo>
                    <a:pt x="111104" y="389339"/>
                  </a:lnTo>
                  <a:lnTo>
                    <a:pt x="162204" y="395922"/>
                  </a:lnTo>
                  <a:lnTo>
                    <a:pt x="209054" y="395922"/>
                  </a:lnTo>
                  <a:lnTo>
                    <a:pt x="209054" y="304647"/>
                  </a:lnTo>
                  <a:lnTo>
                    <a:pt x="176974" y="304647"/>
                  </a:lnTo>
                  <a:lnTo>
                    <a:pt x="163132" y="302702"/>
                  </a:lnTo>
                  <a:lnTo>
                    <a:pt x="153100" y="296941"/>
                  </a:lnTo>
                  <a:lnTo>
                    <a:pt x="146993" y="287481"/>
                  </a:lnTo>
                  <a:lnTo>
                    <a:pt x="144932" y="274434"/>
                  </a:lnTo>
                  <a:lnTo>
                    <a:pt x="144932" y="172681"/>
                  </a:lnTo>
                  <a:lnTo>
                    <a:pt x="209054" y="172681"/>
                  </a:lnTo>
                  <a:lnTo>
                    <a:pt x="209054" y="81432"/>
                  </a:lnTo>
                  <a:lnTo>
                    <a:pt x="144932" y="81432"/>
                  </a:lnTo>
                  <a:lnTo>
                    <a:pt x="1449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32085" y="3818286"/>
              <a:ext cx="209550" cy="396240"/>
            </a:xfrm>
            <a:custGeom>
              <a:avLst/>
              <a:gdLst/>
              <a:ahLst/>
              <a:cxnLst/>
              <a:rect l="l" t="t" r="r" b="b"/>
              <a:pathLst>
                <a:path w="209550" h="396239">
                  <a:moveTo>
                    <a:pt x="144932" y="172681"/>
                  </a:moveTo>
                  <a:lnTo>
                    <a:pt x="144932" y="274434"/>
                  </a:lnTo>
                  <a:lnTo>
                    <a:pt x="146993" y="287481"/>
                  </a:lnTo>
                  <a:lnTo>
                    <a:pt x="153100" y="296941"/>
                  </a:lnTo>
                  <a:lnTo>
                    <a:pt x="163132" y="302702"/>
                  </a:lnTo>
                  <a:lnTo>
                    <a:pt x="176974" y="304647"/>
                  </a:lnTo>
                  <a:lnTo>
                    <a:pt x="209054" y="304647"/>
                  </a:lnTo>
                  <a:lnTo>
                    <a:pt x="209054" y="395922"/>
                  </a:lnTo>
                  <a:lnTo>
                    <a:pt x="162204" y="395922"/>
                  </a:lnTo>
                  <a:lnTo>
                    <a:pt x="111104" y="389339"/>
                  </a:lnTo>
                  <a:lnTo>
                    <a:pt x="74466" y="369630"/>
                  </a:lnTo>
                  <a:lnTo>
                    <a:pt x="52401" y="336857"/>
                  </a:lnTo>
                  <a:lnTo>
                    <a:pt x="45021" y="291083"/>
                  </a:lnTo>
                  <a:lnTo>
                    <a:pt x="45021" y="172681"/>
                  </a:lnTo>
                  <a:lnTo>
                    <a:pt x="0" y="172681"/>
                  </a:lnTo>
                  <a:lnTo>
                    <a:pt x="0" y="81432"/>
                  </a:lnTo>
                  <a:lnTo>
                    <a:pt x="23444" y="81432"/>
                  </a:lnTo>
                  <a:lnTo>
                    <a:pt x="35221" y="79706"/>
                  </a:lnTo>
                  <a:lnTo>
                    <a:pt x="43708" y="74566"/>
                  </a:lnTo>
                  <a:lnTo>
                    <a:pt x="48845" y="66071"/>
                  </a:lnTo>
                  <a:lnTo>
                    <a:pt x="50571" y="54279"/>
                  </a:lnTo>
                  <a:lnTo>
                    <a:pt x="50571" y="0"/>
                  </a:lnTo>
                  <a:lnTo>
                    <a:pt x="144932" y="0"/>
                  </a:lnTo>
                  <a:lnTo>
                    <a:pt x="144932" y="81432"/>
                  </a:lnTo>
                  <a:lnTo>
                    <a:pt x="209054" y="81432"/>
                  </a:lnTo>
                  <a:lnTo>
                    <a:pt x="209054" y="172681"/>
                  </a:lnTo>
                  <a:lnTo>
                    <a:pt x="144932" y="172681"/>
                  </a:lnTo>
                  <a:close/>
                </a:path>
              </a:pathLst>
            </a:custGeom>
            <a:ln w="92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95383" y="3894763"/>
              <a:ext cx="190500" cy="320040"/>
            </a:xfrm>
            <a:custGeom>
              <a:avLst/>
              <a:gdLst/>
              <a:ahLst/>
              <a:cxnLst/>
              <a:rect l="l" t="t" r="r" b="b"/>
              <a:pathLst>
                <a:path w="190500" h="320039">
                  <a:moveTo>
                    <a:pt x="189953" y="0"/>
                  </a:moveTo>
                  <a:lnTo>
                    <a:pt x="164090" y="3054"/>
                  </a:lnTo>
                  <a:lnTo>
                    <a:pt x="140304" y="11949"/>
                  </a:lnTo>
                  <a:lnTo>
                    <a:pt x="118836" y="26280"/>
                  </a:lnTo>
                  <a:lnTo>
                    <a:pt x="99923" y="45643"/>
                  </a:lnTo>
                  <a:lnTo>
                    <a:pt x="99923" y="4952"/>
                  </a:lnTo>
                  <a:lnTo>
                    <a:pt x="0" y="4952"/>
                  </a:lnTo>
                  <a:lnTo>
                    <a:pt x="0" y="319455"/>
                  </a:lnTo>
                  <a:lnTo>
                    <a:pt x="99923" y="319455"/>
                  </a:lnTo>
                  <a:lnTo>
                    <a:pt x="99923" y="175767"/>
                  </a:lnTo>
                  <a:lnTo>
                    <a:pt x="105754" y="145666"/>
                  </a:lnTo>
                  <a:lnTo>
                    <a:pt x="122974" y="122732"/>
                  </a:lnTo>
                  <a:lnTo>
                    <a:pt x="151176" y="108123"/>
                  </a:lnTo>
                  <a:lnTo>
                    <a:pt x="189953" y="102996"/>
                  </a:lnTo>
                  <a:lnTo>
                    <a:pt x="1899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95383" y="3894763"/>
              <a:ext cx="190500" cy="320040"/>
            </a:xfrm>
            <a:custGeom>
              <a:avLst/>
              <a:gdLst/>
              <a:ahLst/>
              <a:cxnLst/>
              <a:rect l="l" t="t" r="r" b="b"/>
              <a:pathLst>
                <a:path w="190500" h="320039">
                  <a:moveTo>
                    <a:pt x="189953" y="0"/>
                  </a:moveTo>
                  <a:lnTo>
                    <a:pt x="189953" y="102996"/>
                  </a:lnTo>
                  <a:lnTo>
                    <a:pt x="151176" y="108123"/>
                  </a:lnTo>
                  <a:lnTo>
                    <a:pt x="122974" y="122732"/>
                  </a:lnTo>
                  <a:lnTo>
                    <a:pt x="105754" y="145666"/>
                  </a:lnTo>
                  <a:lnTo>
                    <a:pt x="99923" y="175767"/>
                  </a:lnTo>
                  <a:lnTo>
                    <a:pt x="99923" y="319455"/>
                  </a:lnTo>
                  <a:lnTo>
                    <a:pt x="0" y="319455"/>
                  </a:lnTo>
                  <a:lnTo>
                    <a:pt x="0" y="4952"/>
                  </a:lnTo>
                  <a:lnTo>
                    <a:pt x="99923" y="4952"/>
                  </a:lnTo>
                  <a:lnTo>
                    <a:pt x="99923" y="45643"/>
                  </a:lnTo>
                  <a:lnTo>
                    <a:pt x="118836" y="26280"/>
                  </a:lnTo>
                  <a:lnTo>
                    <a:pt x="140304" y="11949"/>
                  </a:lnTo>
                  <a:lnTo>
                    <a:pt x="164090" y="3054"/>
                  </a:lnTo>
                  <a:lnTo>
                    <a:pt x="189953" y="0"/>
                  </a:lnTo>
                  <a:close/>
                </a:path>
              </a:pathLst>
            </a:custGeom>
            <a:ln w="92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26677" y="3892306"/>
              <a:ext cx="340360" cy="329565"/>
            </a:xfrm>
            <a:custGeom>
              <a:avLst/>
              <a:gdLst/>
              <a:ahLst/>
              <a:cxnLst/>
              <a:rect l="l" t="t" r="r" b="b"/>
              <a:pathLst>
                <a:path w="340360" h="329564">
                  <a:moveTo>
                    <a:pt x="169557" y="0"/>
                  </a:moveTo>
                  <a:lnTo>
                    <a:pt x="123386" y="5687"/>
                  </a:lnTo>
                  <a:lnTo>
                    <a:pt x="82576" y="21857"/>
                  </a:lnTo>
                  <a:lnTo>
                    <a:pt x="48479" y="47175"/>
                  </a:lnTo>
                  <a:lnTo>
                    <a:pt x="22448" y="80305"/>
                  </a:lnTo>
                  <a:lnTo>
                    <a:pt x="5837" y="119910"/>
                  </a:lnTo>
                  <a:lnTo>
                    <a:pt x="0" y="164655"/>
                  </a:lnTo>
                  <a:lnTo>
                    <a:pt x="5840" y="209403"/>
                  </a:lnTo>
                  <a:lnTo>
                    <a:pt x="22471" y="249007"/>
                  </a:lnTo>
                  <a:lnTo>
                    <a:pt x="48556" y="282133"/>
                  </a:lnTo>
                  <a:lnTo>
                    <a:pt x="82760" y="307446"/>
                  </a:lnTo>
                  <a:lnTo>
                    <a:pt x="123747" y="323613"/>
                  </a:lnTo>
                  <a:lnTo>
                    <a:pt x="170179" y="329298"/>
                  </a:lnTo>
                  <a:lnTo>
                    <a:pt x="226189" y="321339"/>
                  </a:lnTo>
                  <a:lnTo>
                    <a:pt x="274164" y="298927"/>
                  </a:lnTo>
                  <a:lnTo>
                    <a:pt x="311619" y="264259"/>
                  </a:lnTo>
                  <a:lnTo>
                    <a:pt x="322912" y="243598"/>
                  </a:lnTo>
                  <a:lnTo>
                    <a:pt x="172643" y="243598"/>
                  </a:lnTo>
                  <a:lnTo>
                    <a:pt x="150117" y="240233"/>
                  </a:lnTo>
                  <a:lnTo>
                    <a:pt x="131108" y="230563"/>
                  </a:lnTo>
                  <a:lnTo>
                    <a:pt x="116376" y="215229"/>
                  </a:lnTo>
                  <a:lnTo>
                    <a:pt x="106679" y="194868"/>
                  </a:lnTo>
                  <a:lnTo>
                    <a:pt x="337934" y="194868"/>
                  </a:lnTo>
                  <a:lnTo>
                    <a:pt x="338736" y="188181"/>
                  </a:lnTo>
                  <a:lnTo>
                    <a:pt x="339312" y="180682"/>
                  </a:lnTo>
                  <a:lnTo>
                    <a:pt x="339659" y="173183"/>
                  </a:lnTo>
                  <a:lnTo>
                    <a:pt x="339775" y="166496"/>
                  </a:lnTo>
                  <a:lnTo>
                    <a:pt x="335524" y="133210"/>
                  </a:lnTo>
                  <a:lnTo>
                    <a:pt x="107276" y="133210"/>
                  </a:lnTo>
                  <a:lnTo>
                    <a:pt x="117104" y="113199"/>
                  </a:lnTo>
                  <a:lnTo>
                    <a:pt x="131264" y="98050"/>
                  </a:lnTo>
                  <a:lnTo>
                    <a:pt x="148999" y="88454"/>
                  </a:lnTo>
                  <a:lnTo>
                    <a:pt x="169557" y="85102"/>
                  </a:lnTo>
                  <a:lnTo>
                    <a:pt x="319177" y="85102"/>
                  </a:lnTo>
                  <a:lnTo>
                    <a:pt x="317302" y="80574"/>
                  </a:lnTo>
                  <a:lnTo>
                    <a:pt x="291214" y="47172"/>
                  </a:lnTo>
                  <a:lnTo>
                    <a:pt x="257003" y="21787"/>
                  </a:lnTo>
                  <a:lnTo>
                    <a:pt x="216006" y="5652"/>
                  </a:lnTo>
                  <a:lnTo>
                    <a:pt x="169557" y="0"/>
                  </a:lnTo>
                  <a:close/>
                </a:path>
                <a:path w="340360" h="329564">
                  <a:moveTo>
                    <a:pt x="336067" y="219532"/>
                  </a:moveTo>
                  <a:lnTo>
                    <a:pt x="230009" y="219532"/>
                  </a:lnTo>
                  <a:lnTo>
                    <a:pt x="220521" y="228762"/>
                  </a:lnTo>
                  <a:lnTo>
                    <a:pt x="207337" y="236427"/>
                  </a:lnTo>
                  <a:lnTo>
                    <a:pt x="191147" y="241661"/>
                  </a:lnTo>
                  <a:lnTo>
                    <a:pt x="172643" y="243598"/>
                  </a:lnTo>
                  <a:lnTo>
                    <a:pt x="322912" y="243598"/>
                  </a:lnTo>
                  <a:lnTo>
                    <a:pt x="336067" y="219532"/>
                  </a:lnTo>
                  <a:close/>
                </a:path>
                <a:path w="340360" h="329564">
                  <a:moveTo>
                    <a:pt x="319177" y="85102"/>
                  </a:moveTo>
                  <a:lnTo>
                    <a:pt x="169557" y="85102"/>
                  </a:lnTo>
                  <a:lnTo>
                    <a:pt x="190677" y="88454"/>
                  </a:lnTo>
                  <a:lnTo>
                    <a:pt x="208961" y="98050"/>
                  </a:lnTo>
                  <a:lnTo>
                    <a:pt x="223426" y="113199"/>
                  </a:lnTo>
                  <a:lnTo>
                    <a:pt x="233095" y="133210"/>
                  </a:lnTo>
                  <a:lnTo>
                    <a:pt x="335524" y="133210"/>
                  </a:lnTo>
                  <a:lnTo>
                    <a:pt x="333935" y="120760"/>
                  </a:lnTo>
                  <a:lnTo>
                    <a:pt x="319177" y="851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26677" y="3892306"/>
              <a:ext cx="340360" cy="329565"/>
            </a:xfrm>
            <a:custGeom>
              <a:avLst/>
              <a:gdLst/>
              <a:ahLst/>
              <a:cxnLst/>
              <a:rect l="l" t="t" r="r" b="b"/>
              <a:pathLst>
                <a:path w="340360" h="329564">
                  <a:moveTo>
                    <a:pt x="337934" y="194868"/>
                  </a:moveTo>
                  <a:lnTo>
                    <a:pt x="106679" y="194868"/>
                  </a:lnTo>
                  <a:lnTo>
                    <a:pt x="116376" y="215229"/>
                  </a:lnTo>
                  <a:lnTo>
                    <a:pt x="131108" y="230563"/>
                  </a:lnTo>
                  <a:lnTo>
                    <a:pt x="150117" y="240233"/>
                  </a:lnTo>
                  <a:lnTo>
                    <a:pt x="172643" y="243598"/>
                  </a:lnTo>
                  <a:lnTo>
                    <a:pt x="191147" y="241661"/>
                  </a:lnTo>
                  <a:lnTo>
                    <a:pt x="207337" y="236427"/>
                  </a:lnTo>
                  <a:lnTo>
                    <a:pt x="220521" y="228762"/>
                  </a:lnTo>
                  <a:lnTo>
                    <a:pt x="230009" y="219532"/>
                  </a:lnTo>
                  <a:lnTo>
                    <a:pt x="336067" y="219532"/>
                  </a:lnTo>
                  <a:lnTo>
                    <a:pt x="311619" y="264259"/>
                  </a:lnTo>
                  <a:lnTo>
                    <a:pt x="274164" y="298927"/>
                  </a:lnTo>
                  <a:lnTo>
                    <a:pt x="226189" y="321339"/>
                  </a:lnTo>
                  <a:lnTo>
                    <a:pt x="170179" y="329298"/>
                  </a:lnTo>
                  <a:lnTo>
                    <a:pt x="123747" y="323613"/>
                  </a:lnTo>
                  <a:lnTo>
                    <a:pt x="82760" y="307446"/>
                  </a:lnTo>
                  <a:lnTo>
                    <a:pt x="48556" y="282133"/>
                  </a:lnTo>
                  <a:lnTo>
                    <a:pt x="22471" y="249007"/>
                  </a:lnTo>
                  <a:lnTo>
                    <a:pt x="5840" y="209403"/>
                  </a:lnTo>
                  <a:lnTo>
                    <a:pt x="0" y="164655"/>
                  </a:lnTo>
                  <a:lnTo>
                    <a:pt x="5837" y="119910"/>
                  </a:lnTo>
                  <a:lnTo>
                    <a:pt x="22448" y="80305"/>
                  </a:lnTo>
                  <a:lnTo>
                    <a:pt x="48479" y="47175"/>
                  </a:lnTo>
                  <a:lnTo>
                    <a:pt x="82576" y="21857"/>
                  </a:lnTo>
                  <a:lnTo>
                    <a:pt x="123386" y="5687"/>
                  </a:lnTo>
                  <a:lnTo>
                    <a:pt x="169557" y="0"/>
                  </a:lnTo>
                  <a:lnTo>
                    <a:pt x="216006" y="5652"/>
                  </a:lnTo>
                  <a:lnTo>
                    <a:pt x="257003" y="21787"/>
                  </a:lnTo>
                  <a:lnTo>
                    <a:pt x="291214" y="47172"/>
                  </a:lnTo>
                  <a:lnTo>
                    <a:pt x="317302" y="80574"/>
                  </a:lnTo>
                  <a:lnTo>
                    <a:pt x="333935" y="120760"/>
                  </a:lnTo>
                  <a:lnTo>
                    <a:pt x="339775" y="166496"/>
                  </a:lnTo>
                  <a:lnTo>
                    <a:pt x="339659" y="173183"/>
                  </a:lnTo>
                  <a:lnTo>
                    <a:pt x="339312" y="180682"/>
                  </a:lnTo>
                  <a:lnTo>
                    <a:pt x="338736" y="188181"/>
                  </a:lnTo>
                  <a:lnTo>
                    <a:pt x="337934" y="194868"/>
                  </a:lnTo>
                  <a:close/>
                </a:path>
                <a:path w="340360" h="329564">
                  <a:moveTo>
                    <a:pt x="107276" y="133210"/>
                  </a:moveTo>
                  <a:lnTo>
                    <a:pt x="233095" y="133210"/>
                  </a:lnTo>
                  <a:lnTo>
                    <a:pt x="223426" y="113199"/>
                  </a:lnTo>
                  <a:lnTo>
                    <a:pt x="208961" y="98050"/>
                  </a:lnTo>
                  <a:lnTo>
                    <a:pt x="190677" y="88454"/>
                  </a:lnTo>
                  <a:lnTo>
                    <a:pt x="169557" y="85102"/>
                  </a:lnTo>
                  <a:lnTo>
                    <a:pt x="148999" y="88454"/>
                  </a:lnTo>
                  <a:lnTo>
                    <a:pt x="131264" y="98050"/>
                  </a:lnTo>
                  <a:lnTo>
                    <a:pt x="117104" y="113199"/>
                  </a:lnTo>
                  <a:lnTo>
                    <a:pt x="107276" y="133210"/>
                  </a:lnTo>
                  <a:close/>
                </a:path>
              </a:pathLst>
            </a:custGeom>
            <a:ln w="92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14520" y="3892302"/>
              <a:ext cx="528320" cy="321945"/>
            </a:xfrm>
            <a:custGeom>
              <a:avLst/>
              <a:gdLst/>
              <a:ahLst/>
              <a:cxnLst/>
              <a:rect l="l" t="t" r="r" b="b"/>
              <a:pathLst>
                <a:path w="528320" h="321945">
                  <a:moveTo>
                    <a:pt x="384822" y="0"/>
                  </a:moveTo>
                  <a:lnTo>
                    <a:pt x="354443" y="3316"/>
                  </a:lnTo>
                  <a:lnTo>
                    <a:pt x="327240" y="13109"/>
                  </a:lnTo>
                  <a:lnTo>
                    <a:pt x="303391" y="29146"/>
                  </a:lnTo>
                  <a:lnTo>
                    <a:pt x="283070" y="51193"/>
                  </a:lnTo>
                  <a:lnTo>
                    <a:pt x="265940" y="29660"/>
                  </a:lnTo>
                  <a:lnTo>
                    <a:pt x="243605" y="13566"/>
                  </a:lnTo>
                  <a:lnTo>
                    <a:pt x="216640" y="3487"/>
                  </a:lnTo>
                  <a:lnTo>
                    <a:pt x="185623" y="0"/>
                  </a:lnTo>
                  <a:lnTo>
                    <a:pt x="160790" y="2411"/>
                  </a:lnTo>
                  <a:lnTo>
                    <a:pt x="138149" y="9566"/>
                  </a:lnTo>
                  <a:lnTo>
                    <a:pt x="117820" y="21345"/>
                  </a:lnTo>
                  <a:lnTo>
                    <a:pt x="99923" y="37630"/>
                  </a:lnTo>
                  <a:lnTo>
                    <a:pt x="99923" y="7416"/>
                  </a:lnTo>
                  <a:lnTo>
                    <a:pt x="0" y="7416"/>
                  </a:lnTo>
                  <a:lnTo>
                    <a:pt x="0" y="321906"/>
                  </a:lnTo>
                  <a:lnTo>
                    <a:pt x="99923" y="321906"/>
                  </a:lnTo>
                  <a:lnTo>
                    <a:pt x="99923" y="147396"/>
                  </a:lnTo>
                  <a:lnTo>
                    <a:pt x="103774" y="126748"/>
                  </a:lnTo>
                  <a:lnTo>
                    <a:pt x="114560" y="110780"/>
                  </a:lnTo>
                  <a:lnTo>
                    <a:pt x="131127" y="100477"/>
                  </a:lnTo>
                  <a:lnTo>
                    <a:pt x="152323" y="96824"/>
                  </a:lnTo>
                  <a:lnTo>
                    <a:pt x="171619" y="100370"/>
                  </a:lnTo>
                  <a:lnTo>
                    <a:pt x="186407" y="110391"/>
                  </a:lnTo>
                  <a:lnTo>
                    <a:pt x="195875" y="125960"/>
                  </a:lnTo>
                  <a:lnTo>
                    <a:pt x="199212" y="146151"/>
                  </a:lnTo>
                  <a:lnTo>
                    <a:pt x="199212" y="321906"/>
                  </a:lnTo>
                  <a:lnTo>
                    <a:pt x="299097" y="321906"/>
                  </a:lnTo>
                  <a:lnTo>
                    <a:pt x="299097" y="147396"/>
                  </a:lnTo>
                  <a:lnTo>
                    <a:pt x="302857" y="126748"/>
                  </a:lnTo>
                  <a:lnTo>
                    <a:pt x="313442" y="110780"/>
                  </a:lnTo>
                  <a:lnTo>
                    <a:pt x="329808" y="100477"/>
                  </a:lnTo>
                  <a:lnTo>
                    <a:pt x="350913" y="96824"/>
                  </a:lnTo>
                  <a:lnTo>
                    <a:pt x="370198" y="100370"/>
                  </a:lnTo>
                  <a:lnTo>
                    <a:pt x="384973" y="110391"/>
                  </a:lnTo>
                  <a:lnTo>
                    <a:pt x="394431" y="125960"/>
                  </a:lnTo>
                  <a:lnTo>
                    <a:pt x="397764" y="146151"/>
                  </a:lnTo>
                  <a:lnTo>
                    <a:pt x="397764" y="223862"/>
                  </a:lnTo>
                  <a:lnTo>
                    <a:pt x="404221" y="266764"/>
                  </a:lnTo>
                  <a:lnTo>
                    <a:pt x="423514" y="297402"/>
                  </a:lnTo>
                  <a:lnTo>
                    <a:pt x="455526" y="315781"/>
                  </a:lnTo>
                  <a:lnTo>
                    <a:pt x="500138" y="321906"/>
                  </a:lnTo>
                  <a:lnTo>
                    <a:pt x="527888" y="321906"/>
                  </a:lnTo>
                  <a:lnTo>
                    <a:pt x="527888" y="225082"/>
                  </a:lnTo>
                  <a:lnTo>
                    <a:pt x="521093" y="225082"/>
                  </a:lnTo>
                  <a:lnTo>
                    <a:pt x="511198" y="223589"/>
                  </a:lnTo>
                  <a:lnTo>
                    <a:pt x="503840" y="219151"/>
                  </a:lnTo>
                  <a:lnTo>
                    <a:pt x="499255" y="211826"/>
                  </a:lnTo>
                  <a:lnTo>
                    <a:pt x="497674" y="201675"/>
                  </a:lnTo>
                  <a:lnTo>
                    <a:pt x="497674" y="115938"/>
                  </a:lnTo>
                  <a:lnTo>
                    <a:pt x="489582" y="68167"/>
                  </a:lnTo>
                  <a:lnTo>
                    <a:pt x="466690" y="31608"/>
                  </a:lnTo>
                  <a:lnTo>
                    <a:pt x="431077" y="8230"/>
                  </a:lnTo>
                  <a:lnTo>
                    <a:pt x="3848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14520" y="3892302"/>
              <a:ext cx="528320" cy="321945"/>
            </a:xfrm>
            <a:custGeom>
              <a:avLst/>
              <a:gdLst/>
              <a:ahLst/>
              <a:cxnLst/>
              <a:rect l="l" t="t" r="r" b="b"/>
              <a:pathLst>
                <a:path w="528320" h="321945">
                  <a:moveTo>
                    <a:pt x="527888" y="225082"/>
                  </a:moveTo>
                  <a:lnTo>
                    <a:pt x="527888" y="321906"/>
                  </a:lnTo>
                  <a:lnTo>
                    <a:pt x="500138" y="321906"/>
                  </a:lnTo>
                  <a:lnTo>
                    <a:pt x="455526" y="315781"/>
                  </a:lnTo>
                  <a:lnTo>
                    <a:pt x="423514" y="297402"/>
                  </a:lnTo>
                  <a:lnTo>
                    <a:pt x="404221" y="266764"/>
                  </a:lnTo>
                  <a:lnTo>
                    <a:pt x="397764" y="223862"/>
                  </a:lnTo>
                  <a:lnTo>
                    <a:pt x="397764" y="146151"/>
                  </a:lnTo>
                  <a:lnTo>
                    <a:pt x="394431" y="125960"/>
                  </a:lnTo>
                  <a:lnTo>
                    <a:pt x="384973" y="110391"/>
                  </a:lnTo>
                  <a:lnTo>
                    <a:pt x="370198" y="100370"/>
                  </a:lnTo>
                  <a:lnTo>
                    <a:pt x="350913" y="96824"/>
                  </a:lnTo>
                  <a:lnTo>
                    <a:pt x="329808" y="100477"/>
                  </a:lnTo>
                  <a:lnTo>
                    <a:pt x="313442" y="110780"/>
                  </a:lnTo>
                  <a:lnTo>
                    <a:pt x="302857" y="126748"/>
                  </a:lnTo>
                  <a:lnTo>
                    <a:pt x="299097" y="147396"/>
                  </a:lnTo>
                  <a:lnTo>
                    <a:pt x="299097" y="321906"/>
                  </a:lnTo>
                  <a:lnTo>
                    <a:pt x="199212" y="321906"/>
                  </a:lnTo>
                  <a:lnTo>
                    <a:pt x="199212" y="146151"/>
                  </a:lnTo>
                  <a:lnTo>
                    <a:pt x="195875" y="125960"/>
                  </a:lnTo>
                  <a:lnTo>
                    <a:pt x="186407" y="110391"/>
                  </a:lnTo>
                  <a:lnTo>
                    <a:pt x="171619" y="100370"/>
                  </a:lnTo>
                  <a:lnTo>
                    <a:pt x="152323" y="96824"/>
                  </a:lnTo>
                  <a:lnTo>
                    <a:pt x="131127" y="100477"/>
                  </a:lnTo>
                  <a:lnTo>
                    <a:pt x="114560" y="110780"/>
                  </a:lnTo>
                  <a:lnTo>
                    <a:pt x="103774" y="126748"/>
                  </a:lnTo>
                  <a:lnTo>
                    <a:pt x="99923" y="147396"/>
                  </a:lnTo>
                  <a:lnTo>
                    <a:pt x="99923" y="321906"/>
                  </a:lnTo>
                  <a:lnTo>
                    <a:pt x="0" y="321906"/>
                  </a:lnTo>
                  <a:lnTo>
                    <a:pt x="0" y="7416"/>
                  </a:lnTo>
                  <a:lnTo>
                    <a:pt x="99923" y="7416"/>
                  </a:lnTo>
                  <a:lnTo>
                    <a:pt x="99923" y="37630"/>
                  </a:lnTo>
                  <a:lnTo>
                    <a:pt x="117820" y="21345"/>
                  </a:lnTo>
                  <a:lnTo>
                    <a:pt x="138149" y="9566"/>
                  </a:lnTo>
                  <a:lnTo>
                    <a:pt x="160790" y="2411"/>
                  </a:lnTo>
                  <a:lnTo>
                    <a:pt x="185623" y="0"/>
                  </a:lnTo>
                  <a:lnTo>
                    <a:pt x="216640" y="3487"/>
                  </a:lnTo>
                  <a:lnTo>
                    <a:pt x="243605" y="13566"/>
                  </a:lnTo>
                  <a:lnTo>
                    <a:pt x="265940" y="29660"/>
                  </a:lnTo>
                  <a:lnTo>
                    <a:pt x="283070" y="51193"/>
                  </a:lnTo>
                  <a:lnTo>
                    <a:pt x="303391" y="29146"/>
                  </a:lnTo>
                  <a:lnTo>
                    <a:pt x="327240" y="13109"/>
                  </a:lnTo>
                  <a:lnTo>
                    <a:pt x="354443" y="3316"/>
                  </a:lnTo>
                  <a:lnTo>
                    <a:pt x="384822" y="0"/>
                  </a:lnTo>
                  <a:lnTo>
                    <a:pt x="431077" y="8230"/>
                  </a:lnTo>
                  <a:lnTo>
                    <a:pt x="466690" y="31608"/>
                  </a:lnTo>
                  <a:lnTo>
                    <a:pt x="489582" y="68167"/>
                  </a:lnTo>
                  <a:lnTo>
                    <a:pt x="497674" y="115938"/>
                  </a:lnTo>
                  <a:lnTo>
                    <a:pt x="497674" y="201675"/>
                  </a:lnTo>
                  <a:lnTo>
                    <a:pt x="499255" y="211826"/>
                  </a:lnTo>
                  <a:lnTo>
                    <a:pt x="503840" y="219151"/>
                  </a:lnTo>
                  <a:lnTo>
                    <a:pt x="511198" y="223589"/>
                  </a:lnTo>
                  <a:lnTo>
                    <a:pt x="521093" y="225082"/>
                  </a:lnTo>
                  <a:lnTo>
                    <a:pt x="527888" y="225082"/>
                  </a:lnTo>
                  <a:close/>
                </a:path>
              </a:pathLst>
            </a:custGeom>
            <a:ln w="92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78166" y="3892307"/>
              <a:ext cx="340360" cy="329565"/>
            </a:xfrm>
            <a:custGeom>
              <a:avLst/>
              <a:gdLst/>
              <a:ahLst/>
              <a:cxnLst/>
              <a:rect l="l" t="t" r="r" b="b"/>
              <a:pathLst>
                <a:path w="340359" h="329564">
                  <a:moveTo>
                    <a:pt x="169557" y="0"/>
                  </a:moveTo>
                  <a:lnTo>
                    <a:pt x="123386" y="5687"/>
                  </a:lnTo>
                  <a:lnTo>
                    <a:pt x="82576" y="21857"/>
                  </a:lnTo>
                  <a:lnTo>
                    <a:pt x="48479" y="47175"/>
                  </a:lnTo>
                  <a:lnTo>
                    <a:pt x="22448" y="80305"/>
                  </a:lnTo>
                  <a:lnTo>
                    <a:pt x="5837" y="119910"/>
                  </a:lnTo>
                  <a:lnTo>
                    <a:pt x="0" y="164655"/>
                  </a:lnTo>
                  <a:lnTo>
                    <a:pt x="5840" y="209403"/>
                  </a:lnTo>
                  <a:lnTo>
                    <a:pt x="22471" y="249007"/>
                  </a:lnTo>
                  <a:lnTo>
                    <a:pt x="48556" y="282133"/>
                  </a:lnTo>
                  <a:lnTo>
                    <a:pt x="82760" y="307446"/>
                  </a:lnTo>
                  <a:lnTo>
                    <a:pt x="123747" y="323613"/>
                  </a:lnTo>
                  <a:lnTo>
                    <a:pt x="170180" y="329298"/>
                  </a:lnTo>
                  <a:lnTo>
                    <a:pt x="226194" y="321339"/>
                  </a:lnTo>
                  <a:lnTo>
                    <a:pt x="274169" y="298927"/>
                  </a:lnTo>
                  <a:lnTo>
                    <a:pt x="311620" y="264259"/>
                  </a:lnTo>
                  <a:lnTo>
                    <a:pt x="322913" y="243598"/>
                  </a:lnTo>
                  <a:lnTo>
                    <a:pt x="172643" y="243598"/>
                  </a:lnTo>
                  <a:lnTo>
                    <a:pt x="150117" y="240233"/>
                  </a:lnTo>
                  <a:lnTo>
                    <a:pt x="131108" y="230563"/>
                  </a:lnTo>
                  <a:lnTo>
                    <a:pt x="116376" y="215229"/>
                  </a:lnTo>
                  <a:lnTo>
                    <a:pt x="106680" y="194868"/>
                  </a:lnTo>
                  <a:lnTo>
                    <a:pt x="337934" y="194868"/>
                  </a:lnTo>
                  <a:lnTo>
                    <a:pt x="338736" y="188181"/>
                  </a:lnTo>
                  <a:lnTo>
                    <a:pt x="339312" y="180682"/>
                  </a:lnTo>
                  <a:lnTo>
                    <a:pt x="339659" y="173183"/>
                  </a:lnTo>
                  <a:lnTo>
                    <a:pt x="339775" y="166496"/>
                  </a:lnTo>
                  <a:lnTo>
                    <a:pt x="335524" y="133210"/>
                  </a:lnTo>
                  <a:lnTo>
                    <a:pt x="107276" y="133210"/>
                  </a:lnTo>
                  <a:lnTo>
                    <a:pt x="117104" y="113199"/>
                  </a:lnTo>
                  <a:lnTo>
                    <a:pt x="131264" y="98050"/>
                  </a:lnTo>
                  <a:lnTo>
                    <a:pt x="148999" y="88454"/>
                  </a:lnTo>
                  <a:lnTo>
                    <a:pt x="169557" y="85102"/>
                  </a:lnTo>
                  <a:lnTo>
                    <a:pt x="319177" y="85102"/>
                  </a:lnTo>
                  <a:lnTo>
                    <a:pt x="317302" y="80574"/>
                  </a:lnTo>
                  <a:lnTo>
                    <a:pt x="291214" y="47172"/>
                  </a:lnTo>
                  <a:lnTo>
                    <a:pt x="257003" y="21787"/>
                  </a:lnTo>
                  <a:lnTo>
                    <a:pt x="216006" y="5652"/>
                  </a:lnTo>
                  <a:lnTo>
                    <a:pt x="169557" y="0"/>
                  </a:lnTo>
                  <a:close/>
                </a:path>
                <a:path w="340359" h="329564">
                  <a:moveTo>
                    <a:pt x="336067" y="219532"/>
                  </a:moveTo>
                  <a:lnTo>
                    <a:pt x="230009" y="219532"/>
                  </a:lnTo>
                  <a:lnTo>
                    <a:pt x="220521" y="228762"/>
                  </a:lnTo>
                  <a:lnTo>
                    <a:pt x="207337" y="236427"/>
                  </a:lnTo>
                  <a:lnTo>
                    <a:pt x="191147" y="241661"/>
                  </a:lnTo>
                  <a:lnTo>
                    <a:pt x="172643" y="243598"/>
                  </a:lnTo>
                  <a:lnTo>
                    <a:pt x="322913" y="243598"/>
                  </a:lnTo>
                  <a:lnTo>
                    <a:pt x="336067" y="219532"/>
                  </a:lnTo>
                  <a:close/>
                </a:path>
                <a:path w="340359" h="329564">
                  <a:moveTo>
                    <a:pt x="319177" y="85102"/>
                  </a:moveTo>
                  <a:lnTo>
                    <a:pt x="169557" y="85102"/>
                  </a:lnTo>
                  <a:lnTo>
                    <a:pt x="190677" y="88454"/>
                  </a:lnTo>
                  <a:lnTo>
                    <a:pt x="208961" y="98050"/>
                  </a:lnTo>
                  <a:lnTo>
                    <a:pt x="223426" y="113199"/>
                  </a:lnTo>
                  <a:lnTo>
                    <a:pt x="233095" y="133210"/>
                  </a:lnTo>
                  <a:lnTo>
                    <a:pt x="335524" y="133210"/>
                  </a:lnTo>
                  <a:lnTo>
                    <a:pt x="333935" y="120760"/>
                  </a:lnTo>
                  <a:lnTo>
                    <a:pt x="319177" y="851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78166" y="3892307"/>
              <a:ext cx="340360" cy="329565"/>
            </a:xfrm>
            <a:custGeom>
              <a:avLst/>
              <a:gdLst/>
              <a:ahLst/>
              <a:cxnLst/>
              <a:rect l="l" t="t" r="r" b="b"/>
              <a:pathLst>
                <a:path w="340359" h="329564">
                  <a:moveTo>
                    <a:pt x="337934" y="194868"/>
                  </a:moveTo>
                  <a:lnTo>
                    <a:pt x="106680" y="194868"/>
                  </a:lnTo>
                  <a:lnTo>
                    <a:pt x="116376" y="215229"/>
                  </a:lnTo>
                  <a:lnTo>
                    <a:pt x="131108" y="230563"/>
                  </a:lnTo>
                  <a:lnTo>
                    <a:pt x="150117" y="240233"/>
                  </a:lnTo>
                  <a:lnTo>
                    <a:pt x="172643" y="243598"/>
                  </a:lnTo>
                  <a:lnTo>
                    <a:pt x="191147" y="241661"/>
                  </a:lnTo>
                  <a:lnTo>
                    <a:pt x="207337" y="236427"/>
                  </a:lnTo>
                  <a:lnTo>
                    <a:pt x="220521" y="228762"/>
                  </a:lnTo>
                  <a:lnTo>
                    <a:pt x="230009" y="219532"/>
                  </a:lnTo>
                  <a:lnTo>
                    <a:pt x="336067" y="219532"/>
                  </a:lnTo>
                  <a:lnTo>
                    <a:pt x="311620" y="264259"/>
                  </a:lnTo>
                  <a:lnTo>
                    <a:pt x="274169" y="298927"/>
                  </a:lnTo>
                  <a:lnTo>
                    <a:pt x="226194" y="321339"/>
                  </a:lnTo>
                  <a:lnTo>
                    <a:pt x="170180" y="329298"/>
                  </a:lnTo>
                  <a:lnTo>
                    <a:pt x="123747" y="323613"/>
                  </a:lnTo>
                  <a:lnTo>
                    <a:pt x="82760" y="307446"/>
                  </a:lnTo>
                  <a:lnTo>
                    <a:pt x="48556" y="282133"/>
                  </a:lnTo>
                  <a:lnTo>
                    <a:pt x="22471" y="249007"/>
                  </a:lnTo>
                  <a:lnTo>
                    <a:pt x="5840" y="209403"/>
                  </a:lnTo>
                  <a:lnTo>
                    <a:pt x="0" y="164655"/>
                  </a:lnTo>
                  <a:lnTo>
                    <a:pt x="5837" y="119910"/>
                  </a:lnTo>
                  <a:lnTo>
                    <a:pt x="22448" y="80305"/>
                  </a:lnTo>
                  <a:lnTo>
                    <a:pt x="48479" y="47175"/>
                  </a:lnTo>
                  <a:lnTo>
                    <a:pt x="82576" y="21857"/>
                  </a:lnTo>
                  <a:lnTo>
                    <a:pt x="123386" y="5687"/>
                  </a:lnTo>
                  <a:lnTo>
                    <a:pt x="169557" y="0"/>
                  </a:lnTo>
                  <a:lnTo>
                    <a:pt x="216006" y="5652"/>
                  </a:lnTo>
                  <a:lnTo>
                    <a:pt x="257003" y="21787"/>
                  </a:lnTo>
                  <a:lnTo>
                    <a:pt x="291214" y="47172"/>
                  </a:lnTo>
                  <a:lnTo>
                    <a:pt x="317302" y="80574"/>
                  </a:lnTo>
                  <a:lnTo>
                    <a:pt x="333935" y="120760"/>
                  </a:lnTo>
                  <a:lnTo>
                    <a:pt x="339775" y="166496"/>
                  </a:lnTo>
                  <a:lnTo>
                    <a:pt x="339659" y="173183"/>
                  </a:lnTo>
                  <a:lnTo>
                    <a:pt x="339312" y="180682"/>
                  </a:lnTo>
                  <a:lnTo>
                    <a:pt x="338736" y="188181"/>
                  </a:lnTo>
                  <a:lnTo>
                    <a:pt x="337934" y="194868"/>
                  </a:lnTo>
                  <a:close/>
                </a:path>
                <a:path w="340359" h="329564">
                  <a:moveTo>
                    <a:pt x="107276" y="133210"/>
                  </a:moveTo>
                  <a:lnTo>
                    <a:pt x="233095" y="133210"/>
                  </a:lnTo>
                  <a:lnTo>
                    <a:pt x="223426" y="113199"/>
                  </a:lnTo>
                  <a:lnTo>
                    <a:pt x="208961" y="98050"/>
                  </a:lnTo>
                  <a:lnTo>
                    <a:pt x="190677" y="88454"/>
                  </a:lnTo>
                  <a:lnTo>
                    <a:pt x="169557" y="85102"/>
                  </a:lnTo>
                  <a:lnTo>
                    <a:pt x="148999" y="88454"/>
                  </a:lnTo>
                  <a:lnTo>
                    <a:pt x="131264" y="98050"/>
                  </a:lnTo>
                  <a:lnTo>
                    <a:pt x="117104" y="113199"/>
                  </a:lnTo>
                  <a:lnTo>
                    <a:pt x="107276" y="133210"/>
                  </a:lnTo>
                  <a:close/>
                </a:path>
              </a:pathLst>
            </a:custGeom>
            <a:ln w="92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62961" y="3781321"/>
              <a:ext cx="442595" cy="440690"/>
            </a:xfrm>
            <a:custGeom>
              <a:avLst/>
              <a:gdLst/>
              <a:ahLst/>
              <a:cxnLst/>
              <a:rect l="l" t="t" r="r" b="b"/>
              <a:pathLst>
                <a:path w="442595" h="440689">
                  <a:moveTo>
                    <a:pt x="225704" y="0"/>
                  </a:moveTo>
                  <a:lnTo>
                    <a:pt x="178996" y="4324"/>
                  </a:lnTo>
                  <a:lnTo>
                    <a:pt x="136056" y="16792"/>
                  </a:lnTo>
                  <a:lnTo>
                    <a:pt x="97642" y="36646"/>
                  </a:lnTo>
                  <a:lnTo>
                    <a:pt x="64512" y="63125"/>
                  </a:lnTo>
                  <a:lnTo>
                    <a:pt x="37425" y="95472"/>
                  </a:lnTo>
                  <a:lnTo>
                    <a:pt x="17139" y="132927"/>
                  </a:lnTo>
                  <a:lnTo>
                    <a:pt x="4411" y="174732"/>
                  </a:lnTo>
                  <a:lnTo>
                    <a:pt x="0" y="220129"/>
                  </a:lnTo>
                  <a:lnTo>
                    <a:pt x="4411" y="265533"/>
                  </a:lnTo>
                  <a:lnTo>
                    <a:pt x="17139" y="307345"/>
                  </a:lnTo>
                  <a:lnTo>
                    <a:pt x="37425" y="344805"/>
                  </a:lnTo>
                  <a:lnTo>
                    <a:pt x="64512" y="377155"/>
                  </a:lnTo>
                  <a:lnTo>
                    <a:pt x="97642" y="403636"/>
                  </a:lnTo>
                  <a:lnTo>
                    <a:pt x="136056" y="423490"/>
                  </a:lnTo>
                  <a:lnTo>
                    <a:pt x="178996" y="435958"/>
                  </a:lnTo>
                  <a:lnTo>
                    <a:pt x="225704" y="440283"/>
                  </a:lnTo>
                  <a:lnTo>
                    <a:pt x="264447" y="437049"/>
                  </a:lnTo>
                  <a:lnTo>
                    <a:pt x="298457" y="427343"/>
                  </a:lnTo>
                  <a:lnTo>
                    <a:pt x="327851" y="411163"/>
                  </a:lnTo>
                  <a:lnTo>
                    <a:pt x="352742" y="388505"/>
                  </a:lnTo>
                  <a:lnTo>
                    <a:pt x="352742" y="432892"/>
                  </a:lnTo>
                  <a:lnTo>
                    <a:pt x="442150" y="432892"/>
                  </a:lnTo>
                  <a:lnTo>
                    <a:pt x="442150" y="184365"/>
                  </a:lnTo>
                  <a:lnTo>
                    <a:pt x="238010" y="184365"/>
                  </a:lnTo>
                  <a:lnTo>
                    <a:pt x="238010" y="280568"/>
                  </a:lnTo>
                  <a:lnTo>
                    <a:pt x="324370" y="280568"/>
                  </a:lnTo>
                  <a:lnTo>
                    <a:pt x="308343" y="304105"/>
                  </a:lnTo>
                  <a:lnTo>
                    <a:pt x="285896" y="322205"/>
                  </a:lnTo>
                  <a:lnTo>
                    <a:pt x="258019" y="333828"/>
                  </a:lnTo>
                  <a:lnTo>
                    <a:pt x="225704" y="337934"/>
                  </a:lnTo>
                  <a:lnTo>
                    <a:pt x="179287" y="328981"/>
                  </a:lnTo>
                  <a:lnTo>
                    <a:pt x="142128" y="304244"/>
                  </a:lnTo>
                  <a:lnTo>
                    <a:pt x="117462" y="266900"/>
                  </a:lnTo>
                  <a:lnTo>
                    <a:pt x="108521" y="220129"/>
                  </a:lnTo>
                  <a:lnTo>
                    <a:pt x="117462" y="173367"/>
                  </a:lnTo>
                  <a:lnTo>
                    <a:pt x="142128" y="136031"/>
                  </a:lnTo>
                  <a:lnTo>
                    <a:pt x="179287" y="111299"/>
                  </a:lnTo>
                  <a:lnTo>
                    <a:pt x="225704" y="102349"/>
                  </a:lnTo>
                  <a:lnTo>
                    <a:pt x="253936" y="105373"/>
                  </a:lnTo>
                  <a:lnTo>
                    <a:pt x="279041" y="114063"/>
                  </a:lnTo>
                  <a:lnTo>
                    <a:pt x="300445" y="127847"/>
                  </a:lnTo>
                  <a:lnTo>
                    <a:pt x="317576" y="146151"/>
                  </a:lnTo>
                  <a:lnTo>
                    <a:pt x="435978" y="146151"/>
                  </a:lnTo>
                  <a:lnTo>
                    <a:pt x="420061" y="105987"/>
                  </a:lnTo>
                  <a:lnTo>
                    <a:pt x="394755" y="70707"/>
                  </a:lnTo>
                  <a:lnTo>
                    <a:pt x="361364" y="41390"/>
                  </a:lnTo>
                  <a:lnTo>
                    <a:pt x="321190" y="19114"/>
                  </a:lnTo>
                  <a:lnTo>
                    <a:pt x="275535" y="4958"/>
                  </a:lnTo>
                  <a:lnTo>
                    <a:pt x="225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162961" y="3781321"/>
              <a:ext cx="442595" cy="440690"/>
            </a:xfrm>
            <a:custGeom>
              <a:avLst/>
              <a:gdLst/>
              <a:ahLst/>
              <a:cxnLst/>
              <a:rect l="l" t="t" r="r" b="b"/>
              <a:pathLst>
                <a:path w="442595" h="440689">
                  <a:moveTo>
                    <a:pt x="442150" y="184365"/>
                  </a:moveTo>
                  <a:lnTo>
                    <a:pt x="442150" y="432892"/>
                  </a:lnTo>
                  <a:lnTo>
                    <a:pt x="352742" y="432892"/>
                  </a:lnTo>
                  <a:lnTo>
                    <a:pt x="352742" y="388505"/>
                  </a:lnTo>
                  <a:lnTo>
                    <a:pt x="327851" y="411163"/>
                  </a:lnTo>
                  <a:lnTo>
                    <a:pt x="298457" y="427343"/>
                  </a:lnTo>
                  <a:lnTo>
                    <a:pt x="264447" y="437049"/>
                  </a:lnTo>
                  <a:lnTo>
                    <a:pt x="225704" y="440283"/>
                  </a:lnTo>
                  <a:lnTo>
                    <a:pt x="178996" y="435958"/>
                  </a:lnTo>
                  <a:lnTo>
                    <a:pt x="136056" y="423490"/>
                  </a:lnTo>
                  <a:lnTo>
                    <a:pt x="97642" y="403636"/>
                  </a:lnTo>
                  <a:lnTo>
                    <a:pt x="64512" y="377155"/>
                  </a:lnTo>
                  <a:lnTo>
                    <a:pt x="37425" y="344805"/>
                  </a:lnTo>
                  <a:lnTo>
                    <a:pt x="17139" y="307345"/>
                  </a:lnTo>
                  <a:lnTo>
                    <a:pt x="4411" y="265533"/>
                  </a:lnTo>
                  <a:lnTo>
                    <a:pt x="0" y="220129"/>
                  </a:lnTo>
                  <a:lnTo>
                    <a:pt x="4411" y="174732"/>
                  </a:lnTo>
                  <a:lnTo>
                    <a:pt x="17139" y="132927"/>
                  </a:lnTo>
                  <a:lnTo>
                    <a:pt x="37425" y="95472"/>
                  </a:lnTo>
                  <a:lnTo>
                    <a:pt x="64512" y="63125"/>
                  </a:lnTo>
                  <a:lnTo>
                    <a:pt x="97642" y="36646"/>
                  </a:lnTo>
                  <a:lnTo>
                    <a:pt x="136056" y="16792"/>
                  </a:lnTo>
                  <a:lnTo>
                    <a:pt x="178996" y="4324"/>
                  </a:lnTo>
                  <a:lnTo>
                    <a:pt x="225704" y="0"/>
                  </a:lnTo>
                  <a:lnTo>
                    <a:pt x="275535" y="4958"/>
                  </a:lnTo>
                  <a:lnTo>
                    <a:pt x="321190" y="19114"/>
                  </a:lnTo>
                  <a:lnTo>
                    <a:pt x="361364" y="41390"/>
                  </a:lnTo>
                  <a:lnTo>
                    <a:pt x="394755" y="70707"/>
                  </a:lnTo>
                  <a:lnTo>
                    <a:pt x="420061" y="105987"/>
                  </a:lnTo>
                  <a:lnTo>
                    <a:pt x="435978" y="146151"/>
                  </a:lnTo>
                  <a:lnTo>
                    <a:pt x="317576" y="146151"/>
                  </a:lnTo>
                  <a:lnTo>
                    <a:pt x="300445" y="127847"/>
                  </a:lnTo>
                  <a:lnTo>
                    <a:pt x="279041" y="114063"/>
                  </a:lnTo>
                  <a:lnTo>
                    <a:pt x="253936" y="105373"/>
                  </a:lnTo>
                  <a:lnTo>
                    <a:pt x="225704" y="102349"/>
                  </a:lnTo>
                  <a:lnTo>
                    <a:pt x="179287" y="111299"/>
                  </a:lnTo>
                  <a:lnTo>
                    <a:pt x="142128" y="136031"/>
                  </a:lnTo>
                  <a:lnTo>
                    <a:pt x="117462" y="173367"/>
                  </a:lnTo>
                  <a:lnTo>
                    <a:pt x="108521" y="220129"/>
                  </a:lnTo>
                  <a:lnTo>
                    <a:pt x="117462" y="266900"/>
                  </a:lnTo>
                  <a:lnTo>
                    <a:pt x="142128" y="304244"/>
                  </a:lnTo>
                  <a:lnTo>
                    <a:pt x="179287" y="328981"/>
                  </a:lnTo>
                  <a:lnTo>
                    <a:pt x="225704" y="337934"/>
                  </a:lnTo>
                  <a:lnTo>
                    <a:pt x="258019" y="333828"/>
                  </a:lnTo>
                  <a:lnTo>
                    <a:pt x="285896" y="322205"/>
                  </a:lnTo>
                  <a:lnTo>
                    <a:pt x="308343" y="304105"/>
                  </a:lnTo>
                  <a:lnTo>
                    <a:pt x="324370" y="280568"/>
                  </a:lnTo>
                  <a:lnTo>
                    <a:pt x="238010" y="280568"/>
                  </a:lnTo>
                  <a:lnTo>
                    <a:pt x="238010" y="184365"/>
                  </a:lnTo>
                  <a:lnTo>
                    <a:pt x="442150" y="184365"/>
                  </a:lnTo>
                  <a:close/>
                </a:path>
              </a:pathLst>
            </a:custGeom>
            <a:ln w="92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47667" y="3892307"/>
              <a:ext cx="340360" cy="329565"/>
            </a:xfrm>
            <a:custGeom>
              <a:avLst/>
              <a:gdLst/>
              <a:ahLst/>
              <a:cxnLst/>
              <a:rect l="l" t="t" r="r" b="b"/>
              <a:pathLst>
                <a:path w="340359" h="329564">
                  <a:moveTo>
                    <a:pt x="169557" y="0"/>
                  </a:moveTo>
                  <a:lnTo>
                    <a:pt x="123386" y="5687"/>
                  </a:lnTo>
                  <a:lnTo>
                    <a:pt x="82576" y="21857"/>
                  </a:lnTo>
                  <a:lnTo>
                    <a:pt x="48479" y="47175"/>
                  </a:lnTo>
                  <a:lnTo>
                    <a:pt x="22448" y="80305"/>
                  </a:lnTo>
                  <a:lnTo>
                    <a:pt x="5837" y="119910"/>
                  </a:lnTo>
                  <a:lnTo>
                    <a:pt x="0" y="164655"/>
                  </a:lnTo>
                  <a:lnTo>
                    <a:pt x="5840" y="209403"/>
                  </a:lnTo>
                  <a:lnTo>
                    <a:pt x="22471" y="249007"/>
                  </a:lnTo>
                  <a:lnTo>
                    <a:pt x="48556" y="282133"/>
                  </a:lnTo>
                  <a:lnTo>
                    <a:pt x="82760" y="307446"/>
                  </a:lnTo>
                  <a:lnTo>
                    <a:pt x="123747" y="323613"/>
                  </a:lnTo>
                  <a:lnTo>
                    <a:pt x="170180" y="329298"/>
                  </a:lnTo>
                  <a:lnTo>
                    <a:pt x="226189" y="321339"/>
                  </a:lnTo>
                  <a:lnTo>
                    <a:pt x="274164" y="298927"/>
                  </a:lnTo>
                  <a:lnTo>
                    <a:pt x="311619" y="264259"/>
                  </a:lnTo>
                  <a:lnTo>
                    <a:pt x="322912" y="243598"/>
                  </a:lnTo>
                  <a:lnTo>
                    <a:pt x="172643" y="243598"/>
                  </a:lnTo>
                  <a:lnTo>
                    <a:pt x="150115" y="240233"/>
                  </a:lnTo>
                  <a:lnTo>
                    <a:pt x="131103" y="230563"/>
                  </a:lnTo>
                  <a:lnTo>
                    <a:pt x="116370" y="215229"/>
                  </a:lnTo>
                  <a:lnTo>
                    <a:pt x="106680" y="194868"/>
                  </a:lnTo>
                  <a:lnTo>
                    <a:pt x="337934" y="194868"/>
                  </a:lnTo>
                  <a:lnTo>
                    <a:pt x="338736" y="188181"/>
                  </a:lnTo>
                  <a:lnTo>
                    <a:pt x="339312" y="180682"/>
                  </a:lnTo>
                  <a:lnTo>
                    <a:pt x="339659" y="173183"/>
                  </a:lnTo>
                  <a:lnTo>
                    <a:pt x="339775" y="166496"/>
                  </a:lnTo>
                  <a:lnTo>
                    <a:pt x="335524" y="133210"/>
                  </a:lnTo>
                  <a:lnTo>
                    <a:pt x="107276" y="133210"/>
                  </a:lnTo>
                  <a:lnTo>
                    <a:pt x="117104" y="113199"/>
                  </a:lnTo>
                  <a:lnTo>
                    <a:pt x="131264" y="98050"/>
                  </a:lnTo>
                  <a:lnTo>
                    <a:pt x="148999" y="88454"/>
                  </a:lnTo>
                  <a:lnTo>
                    <a:pt x="169557" y="85102"/>
                  </a:lnTo>
                  <a:lnTo>
                    <a:pt x="319177" y="85102"/>
                  </a:lnTo>
                  <a:lnTo>
                    <a:pt x="317302" y="80574"/>
                  </a:lnTo>
                  <a:lnTo>
                    <a:pt x="291214" y="47172"/>
                  </a:lnTo>
                  <a:lnTo>
                    <a:pt x="257003" y="21787"/>
                  </a:lnTo>
                  <a:lnTo>
                    <a:pt x="216006" y="5652"/>
                  </a:lnTo>
                  <a:lnTo>
                    <a:pt x="169557" y="0"/>
                  </a:lnTo>
                  <a:close/>
                </a:path>
                <a:path w="340359" h="329564">
                  <a:moveTo>
                    <a:pt x="336067" y="219532"/>
                  </a:moveTo>
                  <a:lnTo>
                    <a:pt x="230009" y="219532"/>
                  </a:lnTo>
                  <a:lnTo>
                    <a:pt x="220521" y="228762"/>
                  </a:lnTo>
                  <a:lnTo>
                    <a:pt x="207337" y="236427"/>
                  </a:lnTo>
                  <a:lnTo>
                    <a:pt x="191147" y="241661"/>
                  </a:lnTo>
                  <a:lnTo>
                    <a:pt x="172643" y="243598"/>
                  </a:lnTo>
                  <a:lnTo>
                    <a:pt x="322912" y="243598"/>
                  </a:lnTo>
                  <a:lnTo>
                    <a:pt x="336067" y="219532"/>
                  </a:lnTo>
                  <a:close/>
                </a:path>
                <a:path w="340359" h="329564">
                  <a:moveTo>
                    <a:pt x="319177" y="85102"/>
                  </a:moveTo>
                  <a:lnTo>
                    <a:pt x="169557" y="85102"/>
                  </a:lnTo>
                  <a:lnTo>
                    <a:pt x="190677" y="88454"/>
                  </a:lnTo>
                  <a:lnTo>
                    <a:pt x="208961" y="98050"/>
                  </a:lnTo>
                  <a:lnTo>
                    <a:pt x="223426" y="113199"/>
                  </a:lnTo>
                  <a:lnTo>
                    <a:pt x="233095" y="133210"/>
                  </a:lnTo>
                  <a:lnTo>
                    <a:pt x="335524" y="133210"/>
                  </a:lnTo>
                  <a:lnTo>
                    <a:pt x="333935" y="120760"/>
                  </a:lnTo>
                  <a:lnTo>
                    <a:pt x="319177" y="851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647667" y="3892307"/>
              <a:ext cx="340360" cy="329565"/>
            </a:xfrm>
            <a:custGeom>
              <a:avLst/>
              <a:gdLst/>
              <a:ahLst/>
              <a:cxnLst/>
              <a:rect l="l" t="t" r="r" b="b"/>
              <a:pathLst>
                <a:path w="340359" h="329564">
                  <a:moveTo>
                    <a:pt x="337934" y="194868"/>
                  </a:moveTo>
                  <a:lnTo>
                    <a:pt x="106680" y="194868"/>
                  </a:lnTo>
                  <a:lnTo>
                    <a:pt x="116370" y="215229"/>
                  </a:lnTo>
                  <a:lnTo>
                    <a:pt x="131103" y="230563"/>
                  </a:lnTo>
                  <a:lnTo>
                    <a:pt x="150115" y="240233"/>
                  </a:lnTo>
                  <a:lnTo>
                    <a:pt x="172643" y="243598"/>
                  </a:lnTo>
                  <a:lnTo>
                    <a:pt x="191147" y="241661"/>
                  </a:lnTo>
                  <a:lnTo>
                    <a:pt x="207337" y="236427"/>
                  </a:lnTo>
                  <a:lnTo>
                    <a:pt x="220521" y="228762"/>
                  </a:lnTo>
                  <a:lnTo>
                    <a:pt x="230009" y="219532"/>
                  </a:lnTo>
                  <a:lnTo>
                    <a:pt x="336067" y="219532"/>
                  </a:lnTo>
                  <a:lnTo>
                    <a:pt x="311619" y="264259"/>
                  </a:lnTo>
                  <a:lnTo>
                    <a:pt x="274164" y="298927"/>
                  </a:lnTo>
                  <a:lnTo>
                    <a:pt x="226189" y="321339"/>
                  </a:lnTo>
                  <a:lnTo>
                    <a:pt x="170180" y="329298"/>
                  </a:lnTo>
                  <a:lnTo>
                    <a:pt x="123747" y="323613"/>
                  </a:lnTo>
                  <a:lnTo>
                    <a:pt x="82760" y="307446"/>
                  </a:lnTo>
                  <a:lnTo>
                    <a:pt x="48556" y="282133"/>
                  </a:lnTo>
                  <a:lnTo>
                    <a:pt x="22471" y="249007"/>
                  </a:lnTo>
                  <a:lnTo>
                    <a:pt x="5840" y="209403"/>
                  </a:lnTo>
                  <a:lnTo>
                    <a:pt x="0" y="164655"/>
                  </a:lnTo>
                  <a:lnTo>
                    <a:pt x="5837" y="119910"/>
                  </a:lnTo>
                  <a:lnTo>
                    <a:pt x="22448" y="80305"/>
                  </a:lnTo>
                  <a:lnTo>
                    <a:pt x="48479" y="47175"/>
                  </a:lnTo>
                  <a:lnTo>
                    <a:pt x="82576" y="21857"/>
                  </a:lnTo>
                  <a:lnTo>
                    <a:pt x="123386" y="5687"/>
                  </a:lnTo>
                  <a:lnTo>
                    <a:pt x="169557" y="0"/>
                  </a:lnTo>
                  <a:lnTo>
                    <a:pt x="216006" y="5652"/>
                  </a:lnTo>
                  <a:lnTo>
                    <a:pt x="257003" y="21787"/>
                  </a:lnTo>
                  <a:lnTo>
                    <a:pt x="291214" y="47172"/>
                  </a:lnTo>
                  <a:lnTo>
                    <a:pt x="317302" y="80574"/>
                  </a:lnTo>
                  <a:lnTo>
                    <a:pt x="333935" y="120760"/>
                  </a:lnTo>
                  <a:lnTo>
                    <a:pt x="339775" y="166496"/>
                  </a:lnTo>
                  <a:lnTo>
                    <a:pt x="339659" y="173183"/>
                  </a:lnTo>
                  <a:lnTo>
                    <a:pt x="339312" y="180682"/>
                  </a:lnTo>
                  <a:lnTo>
                    <a:pt x="338736" y="188181"/>
                  </a:lnTo>
                  <a:lnTo>
                    <a:pt x="337934" y="194868"/>
                  </a:lnTo>
                  <a:close/>
                </a:path>
                <a:path w="340359" h="329564">
                  <a:moveTo>
                    <a:pt x="107276" y="133210"/>
                  </a:moveTo>
                  <a:lnTo>
                    <a:pt x="233095" y="133210"/>
                  </a:lnTo>
                  <a:lnTo>
                    <a:pt x="223426" y="113199"/>
                  </a:lnTo>
                  <a:lnTo>
                    <a:pt x="208961" y="98050"/>
                  </a:lnTo>
                  <a:lnTo>
                    <a:pt x="190677" y="88454"/>
                  </a:lnTo>
                  <a:lnTo>
                    <a:pt x="169557" y="85102"/>
                  </a:lnTo>
                  <a:lnTo>
                    <a:pt x="148999" y="88454"/>
                  </a:lnTo>
                  <a:lnTo>
                    <a:pt x="131264" y="98050"/>
                  </a:lnTo>
                  <a:lnTo>
                    <a:pt x="117104" y="113199"/>
                  </a:lnTo>
                  <a:lnTo>
                    <a:pt x="107276" y="133210"/>
                  </a:lnTo>
                  <a:close/>
                </a:path>
              </a:pathLst>
            </a:custGeom>
            <a:ln w="92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017649" y="3892299"/>
              <a:ext cx="340995" cy="329565"/>
            </a:xfrm>
            <a:custGeom>
              <a:avLst/>
              <a:gdLst/>
              <a:ahLst/>
              <a:cxnLst/>
              <a:rect l="l" t="t" r="r" b="b"/>
              <a:pathLst>
                <a:path w="340995" h="329564">
                  <a:moveTo>
                    <a:pt x="170180" y="0"/>
                  </a:moveTo>
                  <a:lnTo>
                    <a:pt x="123747" y="5688"/>
                  </a:lnTo>
                  <a:lnTo>
                    <a:pt x="82760" y="21860"/>
                  </a:lnTo>
                  <a:lnTo>
                    <a:pt x="48556" y="47182"/>
                  </a:lnTo>
                  <a:lnTo>
                    <a:pt x="22471" y="80314"/>
                  </a:lnTo>
                  <a:lnTo>
                    <a:pt x="5840" y="119922"/>
                  </a:lnTo>
                  <a:lnTo>
                    <a:pt x="0" y="164668"/>
                  </a:lnTo>
                  <a:lnTo>
                    <a:pt x="5840" y="209411"/>
                  </a:lnTo>
                  <a:lnTo>
                    <a:pt x="22471" y="249011"/>
                  </a:lnTo>
                  <a:lnTo>
                    <a:pt x="48556" y="282135"/>
                  </a:lnTo>
                  <a:lnTo>
                    <a:pt x="82760" y="307447"/>
                  </a:lnTo>
                  <a:lnTo>
                    <a:pt x="123747" y="323613"/>
                  </a:lnTo>
                  <a:lnTo>
                    <a:pt x="170180" y="329298"/>
                  </a:lnTo>
                  <a:lnTo>
                    <a:pt x="216412" y="323613"/>
                  </a:lnTo>
                  <a:lnTo>
                    <a:pt x="257349" y="307447"/>
                  </a:lnTo>
                  <a:lnTo>
                    <a:pt x="291603" y="282135"/>
                  </a:lnTo>
                  <a:lnTo>
                    <a:pt x="317786" y="249011"/>
                  </a:lnTo>
                  <a:lnTo>
                    <a:pt x="324761" y="232498"/>
                  </a:lnTo>
                  <a:lnTo>
                    <a:pt x="170180" y="232498"/>
                  </a:lnTo>
                  <a:lnTo>
                    <a:pt x="143197" y="227363"/>
                  </a:lnTo>
                  <a:lnTo>
                    <a:pt x="121700" y="213152"/>
                  </a:lnTo>
                  <a:lnTo>
                    <a:pt x="107486" y="191656"/>
                  </a:lnTo>
                  <a:lnTo>
                    <a:pt x="102349" y="164668"/>
                  </a:lnTo>
                  <a:lnTo>
                    <a:pt x="107486" y="137680"/>
                  </a:lnTo>
                  <a:lnTo>
                    <a:pt x="121700" y="116184"/>
                  </a:lnTo>
                  <a:lnTo>
                    <a:pt x="143197" y="101972"/>
                  </a:lnTo>
                  <a:lnTo>
                    <a:pt x="170180" y="96837"/>
                  </a:lnTo>
                  <a:lnTo>
                    <a:pt x="324764" y="96837"/>
                  </a:lnTo>
                  <a:lnTo>
                    <a:pt x="317786" y="80314"/>
                  </a:lnTo>
                  <a:lnTo>
                    <a:pt x="291603" y="47182"/>
                  </a:lnTo>
                  <a:lnTo>
                    <a:pt x="257349" y="21860"/>
                  </a:lnTo>
                  <a:lnTo>
                    <a:pt x="216412" y="5688"/>
                  </a:lnTo>
                  <a:lnTo>
                    <a:pt x="170180" y="0"/>
                  </a:lnTo>
                  <a:close/>
                </a:path>
                <a:path w="340995" h="329564">
                  <a:moveTo>
                    <a:pt x="324764" y="96837"/>
                  </a:moveTo>
                  <a:lnTo>
                    <a:pt x="170180" y="96837"/>
                  </a:lnTo>
                  <a:lnTo>
                    <a:pt x="196821" y="101972"/>
                  </a:lnTo>
                  <a:lnTo>
                    <a:pt x="218135" y="116184"/>
                  </a:lnTo>
                  <a:lnTo>
                    <a:pt x="232277" y="137680"/>
                  </a:lnTo>
                  <a:lnTo>
                    <a:pt x="237401" y="164668"/>
                  </a:lnTo>
                  <a:lnTo>
                    <a:pt x="232277" y="191656"/>
                  </a:lnTo>
                  <a:lnTo>
                    <a:pt x="218135" y="213152"/>
                  </a:lnTo>
                  <a:lnTo>
                    <a:pt x="196821" y="227363"/>
                  </a:lnTo>
                  <a:lnTo>
                    <a:pt x="170180" y="232498"/>
                  </a:lnTo>
                  <a:lnTo>
                    <a:pt x="324761" y="232498"/>
                  </a:lnTo>
                  <a:lnTo>
                    <a:pt x="334514" y="209411"/>
                  </a:lnTo>
                  <a:lnTo>
                    <a:pt x="340398" y="164668"/>
                  </a:lnTo>
                  <a:lnTo>
                    <a:pt x="334514" y="119922"/>
                  </a:lnTo>
                  <a:lnTo>
                    <a:pt x="324764" y="968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017649" y="3892299"/>
              <a:ext cx="340995" cy="329565"/>
            </a:xfrm>
            <a:custGeom>
              <a:avLst/>
              <a:gdLst/>
              <a:ahLst/>
              <a:cxnLst/>
              <a:rect l="l" t="t" r="r" b="b"/>
              <a:pathLst>
                <a:path w="340995" h="329564">
                  <a:moveTo>
                    <a:pt x="0" y="164668"/>
                  </a:moveTo>
                  <a:lnTo>
                    <a:pt x="5840" y="119922"/>
                  </a:lnTo>
                  <a:lnTo>
                    <a:pt x="22471" y="80314"/>
                  </a:lnTo>
                  <a:lnTo>
                    <a:pt x="48556" y="47182"/>
                  </a:lnTo>
                  <a:lnTo>
                    <a:pt x="82760" y="21860"/>
                  </a:lnTo>
                  <a:lnTo>
                    <a:pt x="123747" y="5688"/>
                  </a:lnTo>
                  <a:lnTo>
                    <a:pt x="170180" y="0"/>
                  </a:lnTo>
                  <a:lnTo>
                    <a:pt x="216412" y="5688"/>
                  </a:lnTo>
                  <a:lnTo>
                    <a:pt x="257349" y="21860"/>
                  </a:lnTo>
                  <a:lnTo>
                    <a:pt x="291603" y="47182"/>
                  </a:lnTo>
                  <a:lnTo>
                    <a:pt x="317786" y="80314"/>
                  </a:lnTo>
                  <a:lnTo>
                    <a:pt x="334514" y="119922"/>
                  </a:lnTo>
                  <a:lnTo>
                    <a:pt x="340398" y="164668"/>
                  </a:lnTo>
                  <a:lnTo>
                    <a:pt x="334514" y="209411"/>
                  </a:lnTo>
                  <a:lnTo>
                    <a:pt x="317786" y="249011"/>
                  </a:lnTo>
                  <a:lnTo>
                    <a:pt x="291603" y="282135"/>
                  </a:lnTo>
                  <a:lnTo>
                    <a:pt x="257349" y="307447"/>
                  </a:lnTo>
                  <a:lnTo>
                    <a:pt x="216412" y="323613"/>
                  </a:lnTo>
                  <a:lnTo>
                    <a:pt x="170180" y="329298"/>
                  </a:lnTo>
                  <a:lnTo>
                    <a:pt x="123747" y="323613"/>
                  </a:lnTo>
                  <a:lnTo>
                    <a:pt x="82760" y="307447"/>
                  </a:lnTo>
                  <a:lnTo>
                    <a:pt x="48556" y="282135"/>
                  </a:lnTo>
                  <a:lnTo>
                    <a:pt x="22471" y="249011"/>
                  </a:lnTo>
                  <a:lnTo>
                    <a:pt x="5840" y="209411"/>
                  </a:lnTo>
                  <a:lnTo>
                    <a:pt x="0" y="164668"/>
                  </a:lnTo>
                  <a:close/>
                </a:path>
              </a:pathLst>
            </a:custGeom>
            <a:ln w="92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5351" y="3984489"/>
              <a:ext cx="144348" cy="144957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778678" y="6132448"/>
            <a:ext cx="18446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B14133"/>
                </a:solidFill>
                <a:latin typeface="Lucida Sans Unicode"/>
                <a:cs typeface="Lucida Sans Unicode"/>
              </a:rPr>
              <a:t>Phoenix</a:t>
            </a:r>
            <a:r>
              <a:rPr sz="1100" spc="10" dirty="0">
                <a:solidFill>
                  <a:srgbClr val="B14133"/>
                </a:solidFill>
                <a:latin typeface="Lucida Sans Unicode"/>
                <a:cs typeface="Lucida Sans Unicode"/>
              </a:rPr>
              <a:t> Refraction </a:t>
            </a:r>
            <a:r>
              <a:rPr sz="1100" spc="-10" dirty="0">
                <a:solidFill>
                  <a:srgbClr val="B14133"/>
                </a:solidFill>
                <a:latin typeface="Lucida Sans Unicode"/>
                <a:cs typeface="Lucida Sans Unicode"/>
              </a:rPr>
              <a:t>Statics</a:t>
            </a:r>
            <a:endParaRPr sz="110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647719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7863BB-B256-6FDE-60C7-EA2E32DD8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3810" y="1016143"/>
            <a:ext cx="5980135" cy="734332"/>
          </a:xfrm>
        </p:spPr>
        <p:txBody>
          <a:bodyPr>
            <a:normAutofit/>
          </a:bodyPr>
          <a:lstStyle/>
          <a:p>
            <a:r>
              <a:rPr lang="en-US" dirty="0"/>
              <a:t>Dictionary Creation</a:t>
            </a:r>
          </a:p>
        </p:txBody>
      </p:sp>
      <p:pic>
        <p:nvPicPr>
          <p:cNvPr id="7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D33ED43-A7CF-D76E-DA5C-2E42108F4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9" y="2073728"/>
            <a:ext cx="6819378" cy="4612941"/>
          </a:xfr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CB3540D7-D91F-3A0B-D440-DEB3EFFE0DC0}"/>
              </a:ext>
            </a:extLst>
          </p:cNvPr>
          <p:cNvSpPr/>
          <p:nvPr/>
        </p:nvSpPr>
        <p:spPr>
          <a:xfrm>
            <a:off x="2083646" y="1339540"/>
            <a:ext cx="87085" cy="82187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F92CBE-6785-54FB-8F2C-01195ED2F642}"/>
              </a:ext>
            </a:extLst>
          </p:cNvPr>
          <p:cNvSpPr txBox="1"/>
          <p:nvPr/>
        </p:nvSpPr>
        <p:spPr>
          <a:xfrm>
            <a:off x="7593904" y="3179869"/>
            <a:ext cx="39300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After defining the header locations, you should consider scanning the SEGY traces to ensure everything is correct</a:t>
            </a:r>
          </a:p>
        </p:txBody>
      </p:sp>
    </p:spTree>
    <p:extLst>
      <p:ext uri="{BB962C8B-B14F-4D97-AF65-F5344CB8AC3E}">
        <p14:creationId xmlns:p14="http://schemas.microsoft.com/office/powerpoint/2010/main" val="1697609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6287-D2D7-05DE-18BE-F54D442B9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29" y="3532142"/>
            <a:ext cx="4351453" cy="1628582"/>
          </a:xfrm>
        </p:spPr>
        <p:txBody>
          <a:bodyPr>
            <a:noAutofit/>
          </a:bodyPr>
          <a:lstStyle/>
          <a:p>
            <a:r>
              <a:rPr lang="en-US" sz="2200" dirty="0">
                <a:latin typeface="+mn-lt"/>
              </a:rPr>
              <a:t>Next, view the traces with headers displayed as a further map QC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1E873DF-15E2-B71D-EA5E-81B7CFA5E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385" y="2112282"/>
            <a:ext cx="5949201" cy="402431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655BCB-58F5-2433-3633-2B869B4AD382}"/>
              </a:ext>
            </a:extLst>
          </p:cNvPr>
          <p:cNvSpPr txBox="1"/>
          <p:nvPr/>
        </p:nvSpPr>
        <p:spPr>
          <a:xfrm>
            <a:off x="5701760" y="1003017"/>
            <a:ext cx="6876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DICTIONARY CREATION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6715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54080-D7BF-5F40-C211-5EB016B25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99" y="3740796"/>
            <a:ext cx="3448833" cy="663594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+mn-lt"/>
              </a:rPr>
              <a:t>Save the file and close the display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2BA80AA-2698-4042-7512-43BFC444C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00" y="2392233"/>
            <a:ext cx="5949201" cy="4024313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AF2FA51-82BD-CDCF-58E6-EE01FDB044DB}"/>
              </a:ext>
            </a:extLst>
          </p:cNvPr>
          <p:cNvSpPr/>
          <p:nvPr/>
        </p:nvSpPr>
        <p:spPr>
          <a:xfrm>
            <a:off x="4346532" y="4063819"/>
            <a:ext cx="1126067" cy="903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F78153-C38A-2C6E-834D-F14898480732}"/>
              </a:ext>
            </a:extLst>
          </p:cNvPr>
          <p:cNvSpPr txBox="1"/>
          <p:nvPr/>
        </p:nvSpPr>
        <p:spPr>
          <a:xfrm>
            <a:off x="5633754" y="1056225"/>
            <a:ext cx="7092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DICTIONARY CREATION</a:t>
            </a:r>
          </a:p>
        </p:txBody>
      </p:sp>
    </p:spTree>
    <p:extLst>
      <p:ext uri="{BB962C8B-B14F-4D97-AF65-F5344CB8AC3E}">
        <p14:creationId xmlns:p14="http://schemas.microsoft.com/office/powerpoint/2010/main" val="3531211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9D29-5E3C-D392-C77E-D4C3327B0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Phoenix</a:t>
            </a:r>
          </a:p>
        </p:txBody>
      </p:sp>
      <p:pic>
        <p:nvPicPr>
          <p:cNvPr id="10" name="Content Placeholder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D4E34CA-3602-8167-FF8F-F56FD9BDDC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543" y="1749425"/>
            <a:ext cx="2793313" cy="4351338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44C725-DA94-E7C3-D8B7-FB60DBB46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0" y="1749425"/>
            <a:ext cx="5181600" cy="4351338"/>
          </a:xfrm>
        </p:spPr>
        <p:txBody>
          <a:bodyPr/>
          <a:lstStyle/>
          <a:p>
            <a:r>
              <a:rPr lang="en-US" dirty="0"/>
              <a:t>Open the Flatirons++ display</a:t>
            </a:r>
          </a:p>
          <a:p>
            <a:r>
              <a:rPr lang="en-US" dirty="0"/>
              <a:t>Click “Launch Phoenix application window”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5482E30-997B-A423-27B4-2F96875D74D1}"/>
              </a:ext>
            </a:extLst>
          </p:cNvPr>
          <p:cNvSpPr/>
          <p:nvPr/>
        </p:nvSpPr>
        <p:spPr>
          <a:xfrm>
            <a:off x="6618513" y="2481943"/>
            <a:ext cx="1161486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19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A668B1-7FED-728C-EE69-8CF58D67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the import wizard</a:t>
            </a:r>
          </a:p>
        </p:txBody>
      </p:sp>
      <p:pic>
        <p:nvPicPr>
          <p:cNvPr id="8" name="Content Placeholder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B4EC861-81BF-68BC-D93E-27E3171D6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65" y="2069314"/>
            <a:ext cx="5619069" cy="402431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35848F-A9F6-785B-8890-1E879E268FF0}"/>
              </a:ext>
            </a:extLst>
          </p:cNvPr>
          <p:cNvSpPr txBox="1"/>
          <p:nvPr/>
        </p:nvSpPr>
        <p:spPr>
          <a:xfrm>
            <a:off x="1013267" y="2069314"/>
            <a:ext cx="2991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“Project creation” then</a:t>
            </a:r>
          </a:p>
          <a:p>
            <a:r>
              <a:rPr lang="en-US" dirty="0"/>
              <a:t>select “SEGY”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4F29290-D11F-01AB-BC5D-6CBF062D7E3C}"/>
              </a:ext>
            </a:extLst>
          </p:cNvPr>
          <p:cNvSpPr/>
          <p:nvPr/>
        </p:nvSpPr>
        <p:spPr>
          <a:xfrm>
            <a:off x="5120571" y="2282866"/>
            <a:ext cx="1405983" cy="979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70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0FDBB-CEF7-897E-C3FC-792DBC08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Specify the header map and the SEGY file name(s)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7948ABC-2AEB-0148-CACD-C897D1A44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482" y="2264263"/>
            <a:ext cx="6678141" cy="40243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81632E-B57D-F69E-5B40-E4C8ECF93E0E}"/>
              </a:ext>
            </a:extLst>
          </p:cNvPr>
          <p:cNvSpPr txBox="1"/>
          <p:nvPr/>
        </p:nvSpPr>
        <p:spPr>
          <a:xfrm>
            <a:off x="604919" y="2991722"/>
            <a:ext cx="4594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NOTE, the wizard will scan the first 10,000 traces of each file to determine the sort order.</a:t>
            </a:r>
          </a:p>
          <a:p>
            <a:r>
              <a:rPr lang="en-US" dirty="0"/>
              <a:t>This can be slow if adding hundreds of files!</a:t>
            </a:r>
          </a:p>
        </p:txBody>
      </p:sp>
    </p:spTree>
    <p:extLst>
      <p:ext uri="{BB962C8B-B14F-4D97-AF65-F5344CB8AC3E}">
        <p14:creationId xmlns:p14="http://schemas.microsoft.com/office/powerpoint/2010/main" val="4050940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48873E-7F9E-E531-2F9F-983CBC9C5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import options</a:t>
            </a:r>
          </a:p>
        </p:txBody>
      </p:sp>
      <p:pic>
        <p:nvPicPr>
          <p:cNvPr id="8" name="Content Placeholder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4AD1C46-580E-F411-7AEB-5CD46BD223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44" y="2387082"/>
            <a:ext cx="5334000" cy="3612946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FF551-E1B5-AA16-FA4F-3408EDC94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" y="2217313"/>
            <a:ext cx="5181600" cy="3952483"/>
          </a:xfrm>
        </p:spPr>
        <p:txBody>
          <a:bodyPr/>
          <a:lstStyle/>
          <a:p>
            <a:r>
              <a:rPr lang="en-US" dirty="0"/>
              <a:t>Be sure to enter the correct values, especially for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Max offset</a:t>
            </a:r>
          </a:p>
          <a:p>
            <a:pPr lvl="1"/>
            <a:r>
              <a:rPr lang="en-US" dirty="0"/>
              <a:t>Max Time</a:t>
            </a:r>
          </a:p>
          <a:p>
            <a:pPr lvl="1"/>
            <a:r>
              <a:rPr lang="en-US" dirty="0"/>
              <a:t>Sample interval (usually best to leave as 4ms)</a:t>
            </a:r>
          </a:p>
          <a:p>
            <a:pPr lvl="1"/>
            <a:r>
              <a:rPr lang="en-US" dirty="0"/>
              <a:t>Decimation. Can be a great idea for huge dense surveys</a:t>
            </a:r>
          </a:p>
          <a:p>
            <a:pPr lvl="1"/>
            <a:r>
              <a:rPr lang="en-US" dirty="0"/>
              <a:t>Units</a:t>
            </a:r>
          </a:p>
          <a:p>
            <a:pPr lvl="1"/>
            <a:r>
              <a:rPr lang="en-US" dirty="0"/>
              <a:t>Default bin size</a:t>
            </a:r>
          </a:p>
        </p:txBody>
      </p:sp>
    </p:spTree>
    <p:extLst>
      <p:ext uri="{BB962C8B-B14F-4D97-AF65-F5344CB8AC3E}">
        <p14:creationId xmlns:p14="http://schemas.microsoft.com/office/powerpoint/2010/main" val="2490509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6703B-80C8-1439-94BF-4CC0A47B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wizard page</a:t>
            </a:r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6BFEFA2-397A-017A-1B39-B849C8D438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8801"/>
            <a:ext cx="5181600" cy="457676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4F91D-8A40-2836-48BC-B0E7EF8C8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" y="2305535"/>
            <a:ext cx="5181600" cy="3118235"/>
          </a:xfrm>
        </p:spPr>
        <p:txBody>
          <a:bodyPr/>
          <a:lstStyle/>
          <a:p>
            <a:r>
              <a:rPr lang="en-US" dirty="0"/>
              <a:t>If importing more than one SEGY file it can be a good idea to select “Create one dataset for each SEGY file…”</a:t>
            </a:r>
          </a:p>
          <a:p>
            <a:r>
              <a:rPr lang="en-US" dirty="0"/>
              <a:t>This causes the import to run in threads, which speeds things up</a:t>
            </a:r>
          </a:p>
          <a:p>
            <a:r>
              <a:rPr lang="en-US" dirty="0"/>
              <a:t>This option will also speed up several other processes later</a:t>
            </a:r>
          </a:p>
        </p:txBody>
      </p:sp>
    </p:spTree>
    <p:extLst>
      <p:ext uri="{BB962C8B-B14F-4D97-AF65-F5344CB8AC3E}">
        <p14:creationId xmlns:p14="http://schemas.microsoft.com/office/powerpoint/2010/main" val="3944295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5B2ED2-6C7D-D360-9B26-8C402E08B0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Phoenix Tutorial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SEG-Y Import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F7EBAEF-49BC-8095-D644-295DF84A62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XtremeGeo LLC</a:t>
            </a:r>
          </a:p>
          <a:p>
            <a:r>
              <a:rPr lang="en-US" dirty="0"/>
              <a:t>Fall 2025</a:t>
            </a:r>
          </a:p>
        </p:txBody>
      </p:sp>
    </p:spTree>
    <p:extLst>
      <p:ext uri="{BB962C8B-B14F-4D97-AF65-F5344CB8AC3E}">
        <p14:creationId xmlns:p14="http://schemas.microsoft.com/office/powerpoint/2010/main" val="1652683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CFFBD-76E4-D796-C24D-3454CA97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SEG-Y dictionary file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6426A-18FB-3CDF-ADC9-244643A2BA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header dictionary is required to import SEGY data</a:t>
            </a:r>
          </a:p>
          <a:p>
            <a:r>
              <a:rPr lang="en-US" dirty="0"/>
              <a:t>The dictionary, also called a “map”, defines the location of the required and optional headers</a:t>
            </a:r>
          </a:p>
          <a:p>
            <a:r>
              <a:rPr lang="en-US" dirty="0"/>
              <a:t>Start Flatirons++ and click “Seismic viewer and dictionary editor”</a:t>
            </a:r>
          </a:p>
          <a:p>
            <a:r>
              <a:rPr lang="en-US" dirty="0"/>
              <a:t>Any number of editors may be open</a:t>
            </a:r>
          </a:p>
          <a:p>
            <a:endParaRPr lang="en-US" dirty="0"/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5A31AE9-2AFA-7E2D-4F8B-6C745F0DF8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123" y="2193925"/>
            <a:ext cx="2582153" cy="4024313"/>
          </a:xfr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1840B9C-10D7-EE3B-0462-EFA5925BE1CD}"/>
              </a:ext>
            </a:extLst>
          </p:cNvPr>
          <p:cNvSpPr/>
          <p:nvPr/>
        </p:nvSpPr>
        <p:spPr>
          <a:xfrm>
            <a:off x="6520544" y="2803070"/>
            <a:ext cx="696685" cy="1850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7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48479A-ACEF-4FBF-6934-460DB8CE6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Shot and Station identification numbers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C2EA0F-770E-E6DD-EA46-63588F0EA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Phoenix and Flatirons both use the SPS standard to uniquely identify shots and stations</a:t>
            </a:r>
          </a:p>
          <a:p>
            <a:r>
              <a:rPr lang="en-US" dirty="0"/>
              <a:t>The SPS standard is defined in documentation on the SEG website</a:t>
            </a:r>
          </a:p>
          <a:p>
            <a:r>
              <a:rPr lang="en-US" dirty="0"/>
              <a:t>Three numbers are used for identification:</a:t>
            </a:r>
          </a:p>
          <a:p>
            <a:pPr lvl="1"/>
            <a:r>
              <a:rPr lang="en-US" dirty="0"/>
              <a:t>LineNumber. Optional but very strongly suggested for 3D surveys</a:t>
            </a:r>
          </a:p>
          <a:p>
            <a:pPr lvl="1"/>
            <a:r>
              <a:rPr lang="en-US" dirty="0"/>
              <a:t>PointNumber. Required</a:t>
            </a:r>
          </a:p>
          <a:p>
            <a:pPr lvl="1"/>
            <a:r>
              <a:rPr lang="en-US" dirty="0"/>
              <a:t>PointIndex. Optional, usually FFID is used for shots</a:t>
            </a:r>
          </a:p>
          <a:p>
            <a:r>
              <a:rPr lang="en-US" dirty="0"/>
              <a:t>The combination (LineNumber, PointNumber, PointIndex) must be unique</a:t>
            </a:r>
          </a:p>
        </p:txBody>
      </p:sp>
    </p:spTree>
    <p:extLst>
      <p:ext uri="{BB962C8B-B14F-4D97-AF65-F5344CB8AC3E}">
        <p14:creationId xmlns:p14="http://schemas.microsoft.com/office/powerpoint/2010/main" val="370838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2A8B49-9C9F-3620-C117-6CF3BFC15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7504"/>
          </a:xfrm>
        </p:spPr>
        <p:txBody>
          <a:bodyPr>
            <a:normAutofit fontScale="90000"/>
          </a:bodyPr>
          <a:lstStyle/>
          <a:p>
            <a:r>
              <a:rPr lang="en-US" dirty="0"/>
              <a:t>Required and optional headers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7DB63AC-FF6B-6E36-0139-0A7A8A53E0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91338"/>
              </p:ext>
            </p:extLst>
          </p:nvPr>
        </p:nvGraphicFramePr>
        <p:xfrm>
          <a:off x="522514" y="1934180"/>
          <a:ext cx="10940143" cy="4558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1">
                  <a:extLst>
                    <a:ext uri="{9D8B030D-6E8A-4147-A177-3AD203B41FA5}">
                      <a16:colId xmlns:a16="http://schemas.microsoft.com/office/drawing/2014/main" val="3384532447"/>
                    </a:ext>
                  </a:extLst>
                </a:gridCol>
                <a:gridCol w="2024742">
                  <a:extLst>
                    <a:ext uri="{9D8B030D-6E8A-4147-A177-3AD203B41FA5}">
                      <a16:colId xmlns:a16="http://schemas.microsoft.com/office/drawing/2014/main" val="4179474810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val="3766377901"/>
                    </a:ext>
                  </a:extLst>
                </a:gridCol>
              </a:tblGrid>
              <a:tr h="378233">
                <a:tc>
                  <a:txBody>
                    <a:bodyPr/>
                    <a:lstStyle/>
                    <a:p>
                      <a:r>
                        <a:rPr lang="en-US" dirty="0"/>
                        <a:t>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491182"/>
                  </a:ext>
                </a:extLst>
              </a:tr>
              <a:tr h="321574">
                <a:tc>
                  <a:txBody>
                    <a:bodyPr/>
                    <a:lstStyle/>
                    <a:p>
                      <a:r>
                        <a:rPr lang="en-US" sz="1400" dirty="0"/>
                        <a:t>Trace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TraceCode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Required. Byte offset 29, 2-byte int. Valid traces have value “1”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475326"/>
                  </a:ext>
                </a:extLst>
              </a:tr>
              <a:tr h="321574">
                <a:tc>
                  <a:txBody>
                    <a:bodyPr/>
                    <a:lstStyle/>
                    <a:p>
                      <a:r>
                        <a:rPr lang="en-US" sz="1400" dirty="0"/>
                        <a:t>Trace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ElevationScalar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Optional. Byte offset 69, 2-byte int. Should usually be included. See SEG docs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562530"/>
                  </a:ext>
                </a:extLst>
              </a:tr>
              <a:tr h="321574">
                <a:tc>
                  <a:txBody>
                    <a:bodyPr/>
                    <a:lstStyle/>
                    <a:p>
                      <a:r>
                        <a:rPr lang="en-US" sz="1400" dirty="0"/>
                        <a:t>Trace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CoordinateScalar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Optional. Byte offset 71, 2-byte int. Should usually be included. See SEG docs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396509"/>
                  </a:ext>
                </a:extLst>
              </a:tr>
              <a:tr h="321574">
                <a:tc>
                  <a:txBody>
                    <a:bodyPr/>
                    <a:lstStyle/>
                    <a:p>
                      <a:r>
                        <a:rPr lang="en-US" sz="1400" dirty="0"/>
                        <a:t>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Easting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444432"/>
                  </a:ext>
                </a:extLst>
              </a:tr>
              <a:tr h="321574">
                <a:tc>
                  <a:txBody>
                    <a:bodyPr/>
                    <a:lstStyle/>
                    <a:p>
                      <a:r>
                        <a:rPr lang="en-US" sz="1400" dirty="0"/>
                        <a:t>Shot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Northing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416479"/>
                  </a:ext>
                </a:extLst>
              </a:tr>
              <a:tr h="321574">
                <a:tc>
                  <a:txBody>
                    <a:bodyPr/>
                    <a:lstStyle/>
                    <a:p>
                      <a:r>
                        <a:rPr lang="en-US" sz="1400" dirty="0"/>
                        <a:t>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Elevation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609505"/>
                  </a:ext>
                </a:extLst>
              </a:tr>
              <a:tr h="321574">
                <a:tc>
                  <a:txBody>
                    <a:bodyPr/>
                    <a:lstStyle/>
                    <a:p>
                      <a:r>
                        <a:rPr lang="en-US" sz="1400" dirty="0"/>
                        <a:t>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PointNumber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29732"/>
                  </a:ext>
                </a:extLst>
              </a:tr>
              <a:tr h="321574">
                <a:tc>
                  <a:txBody>
                    <a:bodyPr/>
                    <a:lstStyle/>
                    <a:p>
                      <a:r>
                        <a:rPr lang="en-US" sz="1400" dirty="0"/>
                        <a:t>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LineNumber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Optional, but strongly recommended for 3D surveys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139146"/>
                  </a:ext>
                </a:extLst>
              </a:tr>
              <a:tr h="321574">
                <a:tc>
                  <a:txBody>
                    <a:bodyPr/>
                    <a:lstStyle/>
                    <a:p>
                      <a:r>
                        <a:rPr lang="en-US" sz="1400" dirty="0"/>
                        <a:t>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PointIndex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Optional. Rarely used for replant codes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568571"/>
                  </a:ext>
                </a:extLst>
              </a:tr>
              <a:tr h="321574">
                <a:tc>
                  <a:txBody>
                    <a:bodyPr/>
                    <a:lstStyle/>
                    <a:p>
                      <a:r>
                        <a:rPr lang="en-US" sz="1400" dirty="0"/>
                        <a:t>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Depth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Optional. Used for dynamite, marine and OBC surveys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736498"/>
                  </a:ext>
                </a:extLst>
              </a:tr>
              <a:tr h="321574">
                <a:tc>
                  <a:txBody>
                    <a:bodyPr/>
                    <a:lstStyle/>
                    <a:p>
                      <a:r>
                        <a:rPr lang="en-US" sz="1400" dirty="0"/>
                        <a:t>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Uphole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Optional. Used for dynamite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348789"/>
                  </a:ext>
                </a:extLst>
              </a:tr>
              <a:tr h="321574">
                <a:tc>
                  <a:txBody>
                    <a:bodyPr/>
                    <a:lstStyle/>
                    <a:p>
                      <a:r>
                        <a:rPr lang="en-US" sz="1400" dirty="0"/>
                        <a:t>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WaterDepth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Optional. Used for marine and OBC surveys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408168"/>
                  </a:ext>
                </a:extLst>
              </a:tr>
              <a:tr h="32157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07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4C9B9D7-B838-0A96-8787-28884E1B4CEF}"/>
              </a:ext>
            </a:extLst>
          </p:cNvPr>
          <p:cNvSpPr txBox="1"/>
          <p:nvPr/>
        </p:nvSpPr>
        <p:spPr>
          <a:xfrm>
            <a:off x="1001486" y="1349829"/>
            <a:ext cx="8405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Please review documentation available at </a:t>
            </a:r>
            <a:r>
              <a:rPr lang="en-US" dirty="0">
                <a:hlinkClick r:id="rId2"/>
              </a:rPr>
              <a:t>www.seg.org</a:t>
            </a:r>
            <a:r>
              <a:rPr lang="en-US" dirty="0"/>
              <a:t> for default header locations</a:t>
            </a:r>
          </a:p>
        </p:txBody>
      </p:sp>
    </p:spTree>
    <p:extLst>
      <p:ext uri="{BB962C8B-B14F-4D97-AF65-F5344CB8AC3E}">
        <p14:creationId xmlns:p14="http://schemas.microsoft.com/office/powerpoint/2010/main" val="2015207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C95D-8251-A2BE-AE78-8750BD6D9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and optional headers, continued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3342A85-F5F2-65F7-1574-14D8803B8A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086753"/>
              </p:ext>
            </p:extLst>
          </p:nvPr>
        </p:nvGraphicFramePr>
        <p:xfrm>
          <a:off x="685800" y="2193925"/>
          <a:ext cx="1082039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242">
                  <a:extLst>
                    <a:ext uri="{9D8B030D-6E8A-4147-A177-3AD203B41FA5}">
                      <a16:colId xmlns:a16="http://schemas.microsoft.com/office/drawing/2014/main" val="2024495555"/>
                    </a:ext>
                  </a:extLst>
                </a:gridCol>
                <a:gridCol w="2105835">
                  <a:extLst>
                    <a:ext uri="{9D8B030D-6E8A-4147-A177-3AD203B41FA5}">
                      <a16:colId xmlns:a16="http://schemas.microsoft.com/office/drawing/2014/main" val="1900300400"/>
                    </a:ext>
                  </a:extLst>
                </a:gridCol>
                <a:gridCol w="6530321">
                  <a:extLst>
                    <a:ext uri="{9D8B030D-6E8A-4147-A177-3AD203B41FA5}">
                      <a16:colId xmlns:a16="http://schemas.microsoft.com/office/drawing/2014/main" val="2746111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Table</a:t>
                      </a: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Column</a:t>
                      </a: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4090" marR="94090"/>
                </a:tc>
                <a:extLst>
                  <a:ext uri="{0D108BD9-81ED-4DB2-BD59-A6C34878D82A}">
                    <a16:rowId xmlns:a16="http://schemas.microsoft.com/office/drawing/2014/main" val="3693548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Station</a:t>
                      </a: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Easting</a:t>
                      </a: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Required</a:t>
                      </a:r>
                    </a:p>
                  </a:txBody>
                  <a:tcPr marL="94090" marR="94090"/>
                </a:tc>
                <a:extLst>
                  <a:ext uri="{0D108BD9-81ED-4DB2-BD59-A6C34878D82A}">
                    <a16:rowId xmlns:a16="http://schemas.microsoft.com/office/drawing/2014/main" val="3423271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Station </a:t>
                      </a: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Northing</a:t>
                      </a: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Required</a:t>
                      </a:r>
                    </a:p>
                  </a:txBody>
                  <a:tcPr marL="94090" marR="94090"/>
                </a:tc>
                <a:extLst>
                  <a:ext uri="{0D108BD9-81ED-4DB2-BD59-A6C34878D82A}">
                    <a16:rowId xmlns:a16="http://schemas.microsoft.com/office/drawing/2014/main" val="3357902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Station</a:t>
                      </a: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Elevation</a:t>
                      </a: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Required</a:t>
                      </a:r>
                    </a:p>
                  </a:txBody>
                  <a:tcPr marL="94090" marR="94090"/>
                </a:tc>
                <a:extLst>
                  <a:ext uri="{0D108BD9-81ED-4DB2-BD59-A6C34878D82A}">
                    <a16:rowId xmlns:a16="http://schemas.microsoft.com/office/drawing/2014/main" val="2107503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Station</a:t>
                      </a: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PointNumber</a:t>
                      </a: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Required</a:t>
                      </a:r>
                    </a:p>
                  </a:txBody>
                  <a:tcPr marL="94090" marR="94090"/>
                </a:tc>
                <a:extLst>
                  <a:ext uri="{0D108BD9-81ED-4DB2-BD59-A6C34878D82A}">
                    <a16:rowId xmlns:a16="http://schemas.microsoft.com/office/drawing/2014/main" val="235005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Station</a:t>
                      </a: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LineNumber</a:t>
                      </a: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Optional, but strongly recommended for 3D surveys</a:t>
                      </a:r>
                    </a:p>
                  </a:txBody>
                  <a:tcPr marL="94090" marR="94090"/>
                </a:tc>
                <a:extLst>
                  <a:ext uri="{0D108BD9-81ED-4DB2-BD59-A6C34878D82A}">
                    <a16:rowId xmlns:a16="http://schemas.microsoft.com/office/drawing/2014/main" val="3766651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Station</a:t>
                      </a: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PointIndex</a:t>
                      </a: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Optional. Rarely used for replant codes</a:t>
                      </a:r>
                    </a:p>
                  </a:txBody>
                  <a:tcPr marL="94090" marR="94090"/>
                </a:tc>
                <a:extLst>
                  <a:ext uri="{0D108BD9-81ED-4DB2-BD59-A6C34878D82A}">
                    <a16:rowId xmlns:a16="http://schemas.microsoft.com/office/drawing/2014/main" val="754858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Station</a:t>
                      </a: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Depth</a:t>
                      </a: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Optional. Used for marine and OBC surveys</a:t>
                      </a:r>
                    </a:p>
                  </a:txBody>
                  <a:tcPr marL="94090" marR="94090"/>
                </a:tc>
                <a:extLst>
                  <a:ext uri="{0D108BD9-81ED-4DB2-BD59-A6C34878D82A}">
                    <a16:rowId xmlns:a16="http://schemas.microsoft.com/office/drawing/2014/main" val="259080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Station</a:t>
                      </a: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WaterDepth</a:t>
                      </a:r>
                    </a:p>
                  </a:txBody>
                  <a:tcPr marL="94090" marR="940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Optional. Used for marine and OBC surveys</a:t>
                      </a:r>
                    </a:p>
                  </a:txBody>
                  <a:tcPr marL="94090" marR="94090"/>
                </a:tc>
                <a:extLst>
                  <a:ext uri="{0D108BD9-81ED-4DB2-BD59-A6C34878D82A}">
                    <a16:rowId xmlns:a16="http://schemas.microsoft.com/office/drawing/2014/main" val="612418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59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D3D0-17FF-4653-C2F3-AE774F99E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creation</a:t>
            </a:r>
          </a:p>
        </p:txBody>
      </p:sp>
      <p:pic>
        <p:nvPicPr>
          <p:cNvPr id="7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161E2EE-0410-BAEE-DDA9-F2AAF9191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603" y="1831300"/>
            <a:ext cx="6123731" cy="402431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702546-ABA9-6B30-A95B-EC9018FD704C}"/>
              </a:ext>
            </a:extLst>
          </p:cNvPr>
          <p:cNvSpPr txBox="1"/>
          <p:nvPr/>
        </p:nvSpPr>
        <p:spPr>
          <a:xfrm>
            <a:off x="1379881" y="1831300"/>
            <a:ext cx="241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First, open a SEG-Y file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2EF54A-34EB-4569-E349-B4FC7BFFC551}"/>
              </a:ext>
            </a:extLst>
          </p:cNvPr>
          <p:cNvSpPr txBox="1"/>
          <p:nvPr/>
        </p:nvSpPr>
        <p:spPr>
          <a:xfrm>
            <a:off x="243569" y="3543191"/>
            <a:ext cx="3664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Next, create a new dictionary:</a:t>
            </a:r>
          </a:p>
          <a:p>
            <a:r>
              <a:rPr lang="en-US" dirty="0"/>
              <a:t>Click “New map – prestack entries”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1F15FD7-75E9-0405-F888-EC7D1912FBA6}"/>
              </a:ext>
            </a:extLst>
          </p:cNvPr>
          <p:cNvSpPr/>
          <p:nvPr/>
        </p:nvSpPr>
        <p:spPr>
          <a:xfrm>
            <a:off x="3962399" y="1959430"/>
            <a:ext cx="838193" cy="14151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35CE94A-67F0-4B2D-1A56-BCAF5DF81635}"/>
              </a:ext>
            </a:extLst>
          </p:cNvPr>
          <p:cNvSpPr/>
          <p:nvPr/>
        </p:nvSpPr>
        <p:spPr>
          <a:xfrm>
            <a:off x="4258849" y="3866356"/>
            <a:ext cx="944522" cy="14151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28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5A9C5F-B3DB-5232-4E2E-FDB8B4FB1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creation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54EB0F-1677-180B-8BE7-3AF5EC334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543" y="2402000"/>
            <a:ext cx="3646416" cy="29090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Scan traces to find “lost” headers</a:t>
            </a:r>
          </a:p>
          <a:p>
            <a:r>
              <a:rPr lang="en-US" dirty="0"/>
              <a:t>Sometimes you will get a SEGY file without any clear information about the location of the data in the headers</a:t>
            </a:r>
          </a:p>
          <a:p>
            <a:r>
              <a:rPr lang="en-US" dirty="0"/>
              <a:t>The “Scan header ranges” tab can help solve this problem</a:t>
            </a:r>
          </a:p>
        </p:txBody>
      </p:sp>
      <p:pic>
        <p:nvPicPr>
          <p:cNvPr id="11" name="Content Placeholder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66B0DB2-2DE9-C3AA-F987-8FCAA40745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504" y="2402000"/>
            <a:ext cx="6107482" cy="4131381"/>
          </a:xfr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B31CA657-ABF5-BF84-5A4A-E0070228A24E}"/>
              </a:ext>
            </a:extLst>
          </p:cNvPr>
          <p:cNvSpPr/>
          <p:nvPr/>
        </p:nvSpPr>
        <p:spPr>
          <a:xfrm>
            <a:off x="6651322" y="2005316"/>
            <a:ext cx="319862" cy="4487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94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C33BCE-9155-2333-E03C-321F1DE9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030" y="764373"/>
            <a:ext cx="5957170" cy="1293028"/>
          </a:xfrm>
        </p:spPr>
        <p:txBody>
          <a:bodyPr/>
          <a:lstStyle/>
          <a:p>
            <a:r>
              <a:rPr lang="en-US" dirty="0"/>
              <a:t>Dictionary creation</a:t>
            </a:r>
          </a:p>
        </p:txBody>
      </p:sp>
      <p:pic>
        <p:nvPicPr>
          <p:cNvPr id="8" name="Content Placeholder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D43D169-D2EF-3018-D8A9-B4CD7B59D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468" y="2619810"/>
            <a:ext cx="5949201" cy="402431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793D4F-1DC6-99C1-B7F4-3D5CBB7E5026}"/>
              </a:ext>
            </a:extLst>
          </p:cNvPr>
          <p:cNvSpPr txBox="1"/>
          <p:nvPr/>
        </p:nvSpPr>
        <p:spPr>
          <a:xfrm>
            <a:off x="816356" y="2153939"/>
            <a:ext cx="270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Modify the header entries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8EAE5A-1026-B253-1C73-A2C0A2B4AD55}"/>
              </a:ext>
            </a:extLst>
          </p:cNvPr>
          <p:cNvSpPr txBox="1"/>
          <p:nvPr/>
        </p:nvSpPr>
        <p:spPr>
          <a:xfrm>
            <a:off x="4732452" y="21539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Make sure the interpreted header values make sense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3444F0A9-EDB3-53BD-BFE1-76C56EE82763}"/>
              </a:ext>
            </a:extLst>
          </p:cNvPr>
          <p:cNvSpPr/>
          <p:nvPr/>
        </p:nvSpPr>
        <p:spPr>
          <a:xfrm>
            <a:off x="6826686" y="2940952"/>
            <a:ext cx="162838" cy="169101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6901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{8A9DC63F-B83D-7943-BC63-EDD00C08AE17}tf10001079</Template>
  <TotalTime>9118</TotalTime>
  <Words>615</Words>
  <Application>Microsoft Macintosh PowerPoint</Application>
  <PresentationFormat>Widescreen</PresentationFormat>
  <Paragraphs>123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Lucida Sans Unicode</vt:lpstr>
      <vt:lpstr>Vapor Trail</vt:lpstr>
      <vt:lpstr>PowerPoint Presentation</vt:lpstr>
      <vt:lpstr>Phoenix Tutorial  SEG-Y Import</vt:lpstr>
      <vt:lpstr>Define SEG-Y dictionary file</vt:lpstr>
      <vt:lpstr>Shot and Station identification numbers</vt:lpstr>
      <vt:lpstr>Required and optional headers</vt:lpstr>
      <vt:lpstr>Required and optional headers, continued</vt:lpstr>
      <vt:lpstr>Dictionary creation</vt:lpstr>
      <vt:lpstr>Dictionary creation </vt:lpstr>
      <vt:lpstr>Dictionary creation</vt:lpstr>
      <vt:lpstr>Dictionary Creation</vt:lpstr>
      <vt:lpstr>Next, view the traces with headers displayed as a further map QC</vt:lpstr>
      <vt:lpstr>Save the file and close the display</vt:lpstr>
      <vt:lpstr>Start Phoenix</vt:lpstr>
      <vt:lpstr>Start the import wizard</vt:lpstr>
      <vt:lpstr>Specify the header map and the SEGY file name(s)</vt:lpstr>
      <vt:lpstr>Additional import options</vt:lpstr>
      <vt:lpstr>Final wizard page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Duiker</dc:creator>
  <cp:lastModifiedBy>Tom Zang</cp:lastModifiedBy>
  <cp:revision>26</cp:revision>
  <dcterms:created xsi:type="dcterms:W3CDTF">2025-10-01T10:29:09Z</dcterms:created>
  <dcterms:modified xsi:type="dcterms:W3CDTF">2025-10-13T17:20:15Z</dcterms:modified>
</cp:coreProperties>
</file>