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8" autoAdjust="0"/>
    <p:restoredTop sz="94704"/>
  </p:normalViewPr>
  <p:slideViewPr>
    <p:cSldViewPr snapToGrid="0">
      <p:cViewPr varScale="1">
        <p:scale>
          <a:sx n="71" d="100"/>
          <a:sy n="71" d="100"/>
        </p:scale>
        <p:origin x="168" y="1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1C2C336-9026-4B37-A7ED-69A4A60298B4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8F91A2F-2195-4C6B-B4F6-823D280B9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6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C336-9026-4B37-A7ED-69A4A60298B4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1A2F-2195-4C6B-B4F6-823D280B9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1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C2C336-9026-4B37-A7ED-69A4A60298B4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8F91A2F-2195-4C6B-B4F6-823D280B9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78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C2C336-9026-4B37-A7ED-69A4A60298B4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8F91A2F-2195-4C6B-B4F6-823D280B9E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7920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C2C336-9026-4B37-A7ED-69A4A60298B4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8F91A2F-2195-4C6B-B4F6-823D280B9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60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C336-9026-4B37-A7ED-69A4A60298B4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1A2F-2195-4C6B-B4F6-823D280B9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C336-9026-4B37-A7ED-69A4A60298B4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1A2F-2195-4C6B-B4F6-823D280B9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65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C336-9026-4B37-A7ED-69A4A60298B4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1A2F-2195-4C6B-B4F6-823D280B9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06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C2C336-9026-4B37-A7ED-69A4A60298B4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8F91A2F-2195-4C6B-B4F6-823D280B9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4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C336-9026-4B37-A7ED-69A4A60298B4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1A2F-2195-4C6B-B4F6-823D280B9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7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C2C336-9026-4B37-A7ED-69A4A60298B4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8F91A2F-2195-4C6B-B4F6-823D280B9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1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C336-9026-4B37-A7ED-69A4A60298B4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1A2F-2195-4C6B-B4F6-823D280B9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9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C336-9026-4B37-A7ED-69A4A60298B4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1A2F-2195-4C6B-B4F6-823D280B9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8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C336-9026-4B37-A7ED-69A4A60298B4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1A2F-2195-4C6B-B4F6-823D280B9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4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C336-9026-4B37-A7ED-69A4A60298B4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1A2F-2195-4C6B-B4F6-823D280B9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8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C336-9026-4B37-A7ED-69A4A60298B4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1A2F-2195-4C6B-B4F6-823D280B9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2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C336-9026-4B37-A7ED-69A4A60298B4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91A2F-2195-4C6B-B4F6-823D280B9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2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2C336-9026-4B37-A7ED-69A4A60298B4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91A2F-2195-4C6B-B4F6-823D280B9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2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BF9B4-929D-5CD5-B0AD-9BAFEB98A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219481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en-US" dirty="0"/>
              <a:t>First Break Picking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Phoenix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37B0A-1D74-5980-6990-B08040CBC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044577"/>
            <a:ext cx="9448800" cy="685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XtremeGeo LLC</a:t>
            </a:r>
          </a:p>
          <a:p>
            <a:r>
              <a:rPr lang="en-US" dirty="0"/>
              <a:t>Fall 2025</a:t>
            </a:r>
          </a:p>
        </p:txBody>
      </p:sp>
    </p:spTree>
    <p:extLst>
      <p:ext uri="{BB962C8B-B14F-4D97-AF65-F5344CB8AC3E}">
        <p14:creationId xmlns:p14="http://schemas.microsoft.com/office/powerpoint/2010/main" val="835037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13ECA-32DB-7A82-D98B-99EF97E8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navigation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B35BE-0FBB-74A6-A643-E032B50FB4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Hot keys (covered later) can be used to move from one shot to the next</a:t>
            </a:r>
          </a:p>
          <a:p>
            <a:r>
              <a:rPr lang="en-US" sz="2000" dirty="0"/>
              <a:t>The options in this tab determine the order in which shots are visited when using keyboard navigation</a:t>
            </a:r>
          </a:p>
          <a:p>
            <a:pPr lvl="1"/>
            <a:r>
              <a:rPr lang="en-US" sz="1600" dirty="0"/>
              <a:t>Select the sort columns</a:t>
            </a:r>
          </a:p>
          <a:p>
            <a:pPr lvl="1"/>
            <a:r>
              <a:rPr lang="en-US" sz="1600" dirty="0"/>
              <a:t>If “Skip” is 1 then every shot will be visited</a:t>
            </a:r>
          </a:p>
          <a:p>
            <a:pPr lvl="1"/>
            <a:r>
              <a:rPr lang="en-US" sz="1600" dirty="0"/>
              <a:t>Navigation can be limited to a polygonal are if desired</a:t>
            </a:r>
          </a:p>
          <a:p>
            <a:r>
              <a:rPr lang="en-US" sz="2000" dirty="0"/>
              <a:t>You can, if desired, select for example a delay time solution and navigate by the error term</a:t>
            </a:r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10D758B-2027-44C3-3A4E-D05CE654F1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67" y="2570442"/>
            <a:ext cx="3039948" cy="4024313"/>
          </a:xfr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46A91BFA-855F-BF5B-6589-63CC0E5CE3C6}"/>
              </a:ext>
            </a:extLst>
          </p:cNvPr>
          <p:cNvSpPr/>
          <p:nvPr/>
        </p:nvSpPr>
        <p:spPr>
          <a:xfrm>
            <a:off x="8197767" y="1925001"/>
            <a:ext cx="187936" cy="5391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03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403AD-EB9D-8F78-B3A4-CC6FBC23F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Group Forming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C4C3F-551B-61DF-F720-AABD3BA2AE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option is very useful for noisy data</a:t>
            </a:r>
          </a:p>
          <a:p>
            <a:r>
              <a:rPr lang="en-US" dirty="0"/>
              <a:t>A user-defined hot key may be used to toggle DGF on-off</a:t>
            </a:r>
          </a:p>
          <a:p>
            <a:r>
              <a:rPr lang="en-US" dirty="0"/>
              <a:t>Depending on options selected, it will only add a second or two to the gather load time</a:t>
            </a:r>
          </a:p>
          <a:p>
            <a:r>
              <a:rPr lang="en-US" dirty="0"/>
              <a:t>DGF will be applied to batch pick jobs, if selected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DADDA0A8-1C1C-D3D6-83E1-3FA47D3452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52" y="2660090"/>
            <a:ext cx="3039948" cy="4024313"/>
          </a:xfr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8551A678-8E1E-A6C7-9E7F-7692FB1EDA4E}"/>
              </a:ext>
            </a:extLst>
          </p:cNvPr>
          <p:cNvSpPr/>
          <p:nvPr/>
        </p:nvSpPr>
        <p:spPr>
          <a:xfrm>
            <a:off x="8777088" y="1908976"/>
            <a:ext cx="206828" cy="7511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33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248DB-BAC4-13E2-C254-9E976784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Seismic display and horizontal axis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83ACB-B406-260C-0B9F-2FC53DE31A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options for the horizontal axis</a:t>
            </a:r>
          </a:p>
          <a:p>
            <a:pPr lvl="1"/>
            <a:r>
              <a:rPr lang="en-US" dirty="0"/>
              <a:t>Uniform Trace Spacing. Traces are sorted by the selected headers then placed uniformly along the X axis</a:t>
            </a:r>
          </a:p>
          <a:p>
            <a:pPr lvl="1"/>
            <a:r>
              <a:rPr lang="en-US" dirty="0"/>
              <a:t>Use header value. Traces are placed using the selected trace header</a:t>
            </a:r>
          </a:p>
          <a:p>
            <a:r>
              <a:rPr lang="en-US" dirty="0"/>
              <a:t>Wiggle display</a:t>
            </a:r>
          </a:p>
          <a:p>
            <a:pPr lvl="1"/>
            <a:r>
              <a:rPr lang="en-US" dirty="0"/>
              <a:t>Overlap</a:t>
            </a:r>
          </a:p>
          <a:p>
            <a:pPr lvl="1"/>
            <a:r>
              <a:rPr lang="en-US" dirty="0"/>
              <a:t>Clipping</a:t>
            </a:r>
          </a:p>
          <a:p>
            <a:pPr lvl="1"/>
            <a:r>
              <a:rPr lang="en-US" dirty="0"/>
              <a:t>Colors</a:t>
            </a:r>
          </a:p>
          <a:p>
            <a:pPr lvl="1"/>
            <a:r>
              <a:rPr lang="en-US" dirty="0"/>
              <a:t>Trace scaling</a:t>
            </a:r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3C7D693-6563-19AE-2BE6-EE17F03BE7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770" y="2833687"/>
            <a:ext cx="3039948" cy="4024313"/>
          </a:xfr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43892C89-01F6-B8E0-C137-B2EF6C3A08B6}"/>
              </a:ext>
            </a:extLst>
          </p:cNvPr>
          <p:cNvSpPr/>
          <p:nvPr/>
        </p:nvSpPr>
        <p:spPr>
          <a:xfrm>
            <a:off x="8164289" y="2057401"/>
            <a:ext cx="206828" cy="7511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21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677C7-D111-C5BC-A69A-DAF08F98E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plots and background color options</a:t>
            </a:r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05AE779-B9EF-BD0F-4549-B186813076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65" y="2624931"/>
            <a:ext cx="3882166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93C0D-1123-93C4-0B06-4AD2DD176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506662"/>
            <a:ext cx="5181600" cy="4351338"/>
          </a:xfrm>
        </p:spPr>
        <p:txBody>
          <a:bodyPr/>
          <a:lstStyle/>
          <a:p>
            <a:r>
              <a:rPr lang="en-US" dirty="0"/>
              <a:t>Header and footer plot options</a:t>
            </a:r>
          </a:p>
          <a:p>
            <a:r>
              <a:rPr lang="en-US" dirty="0"/>
              <a:t>Background color</a:t>
            </a:r>
          </a:p>
          <a:p>
            <a:pPr lvl="1"/>
            <a:r>
              <a:rPr lang="en-US" dirty="0"/>
              <a:t>Alternate. This options uses the sort header defined in the horizontal axis selection tab. Usually “LineNumber” is a goof choice</a:t>
            </a:r>
          </a:p>
          <a:p>
            <a:pPr lvl="1"/>
            <a:r>
              <a:rPr lang="en-US" dirty="0"/>
              <a:t>Branch assignment. To use this option Delay Time moveout must be added in the flow builder (described later) 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958350F-79BC-437E-17AF-9808140EB759}"/>
              </a:ext>
            </a:extLst>
          </p:cNvPr>
          <p:cNvSpPr/>
          <p:nvPr/>
        </p:nvSpPr>
        <p:spPr>
          <a:xfrm>
            <a:off x="8219355" y="2037129"/>
            <a:ext cx="243328" cy="5878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43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958FD-E37F-9159-94B8-83DC3FBA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24ED9-EBBB-B3A1-A15C-84FED440C4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These options are used to display a subset of the selected gather</a:t>
            </a:r>
          </a:p>
          <a:p>
            <a:r>
              <a:rPr lang="en-US" dirty="0"/>
              <a:t>By default, “Use header value” is selected</a:t>
            </a:r>
          </a:p>
          <a:p>
            <a:r>
              <a:rPr lang="en-US" dirty="0"/>
              <a:t>Hot keys may be defined to navigate from one group to the next </a:t>
            </a:r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F4ED72D-ECE8-27E6-7E6A-727FBAEDDF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38" y="2193925"/>
            <a:ext cx="3592324" cy="4024313"/>
          </a:xfrm>
        </p:spPr>
      </p:pic>
    </p:spTree>
    <p:extLst>
      <p:ext uri="{BB962C8B-B14F-4D97-AF65-F5344CB8AC3E}">
        <p14:creationId xmlns:p14="http://schemas.microsoft.com/office/powerpoint/2010/main" val="3143887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AC9B-818D-4514-A4AB-752B4E60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display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0AD97-1B33-529D-6A57-D341FA3AF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076" y="2715192"/>
            <a:ext cx="5334000" cy="4024125"/>
          </a:xfrm>
        </p:spPr>
        <p:txBody>
          <a:bodyPr/>
          <a:lstStyle/>
          <a:p>
            <a:r>
              <a:rPr lang="en-US" dirty="0"/>
              <a:t>“Select all” turns all picks on</a:t>
            </a:r>
          </a:p>
          <a:p>
            <a:r>
              <a:rPr lang="en-US" dirty="0"/>
              <a:t>“Unselect all” hides all picks</a:t>
            </a:r>
          </a:p>
          <a:p>
            <a:r>
              <a:rPr lang="en-US" dirty="0"/>
              <a:t>NOTE – if a picker is defined in the flow window, then it will ALWAYS be visible</a:t>
            </a:r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5E90B87-B165-02CB-EBC7-453D7303A4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2788443"/>
            <a:ext cx="3592324" cy="4024313"/>
          </a:xfr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5B48CF65-DD1A-BD18-54D8-B83F1E758498}"/>
              </a:ext>
            </a:extLst>
          </p:cNvPr>
          <p:cNvSpPr/>
          <p:nvPr/>
        </p:nvSpPr>
        <p:spPr>
          <a:xfrm>
            <a:off x="9073979" y="2057401"/>
            <a:ext cx="222421" cy="6577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36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BAE2C-6A29-5CD1-25CF-4ADCEDCC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hot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08B52-4B55-B7DA-3F76-1CC81BB84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3611" y="2182458"/>
            <a:ext cx="5334000" cy="4024125"/>
          </a:xfrm>
        </p:spPr>
        <p:txBody>
          <a:bodyPr/>
          <a:lstStyle/>
          <a:p>
            <a:r>
              <a:rPr lang="en-US" dirty="0"/>
              <a:t>Select pick event (Peak, trough,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Define what the left mouse button does</a:t>
            </a:r>
          </a:p>
          <a:p>
            <a:r>
              <a:rPr lang="en-US" dirty="0"/>
              <a:t>Choose hot keys for a variety of actions</a:t>
            </a:r>
          </a:p>
          <a:p>
            <a:pPr lvl="1"/>
            <a:r>
              <a:rPr lang="en-US" dirty="0"/>
              <a:t>Picking</a:t>
            </a:r>
          </a:p>
          <a:p>
            <a:pPr lvl="1"/>
            <a:r>
              <a:rPr lang="en-US" dirty="0"/>
              <a:t>Kills</a:t>
            </a:r>
          </a:p>
          <a:p>
            <a:pPr lvl="1"/>
            <a:r>
              <a:rPr lang="en-US" dirty="0"/>
              <a:t>Polarity flip</a:t>
            </a:r>
          </a:p>
          <a:p>
            <a:pPr lvl="1"/>
            <a:r>
              <a:rPr lang="en-US" dirty="0"/>
              <a:t>DGF toggle</a:t>
            </a:r>
          </a:p>
          <a:p>
            <a:pPr lvl="1"/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5D1434F-519E-A7F1-3765-A78905DFA7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03" y="1124118"/>
            <a:ext cx="2668150" cy="5693228"/>
          </a:xfr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8B7B59B3-FDC9-0EE1-F3FC-886578527DB3}"/>
              </a:ext>
            </a:extLst>
          </p:cNvPr>
          <p:cNvSpPr/>
          <p:nvPr/>
        </p:nvSpPr>
        <p:spPr>
          <a:xfrm rot="5400000">
            <a:off x="2987833" y="239094"/>
            <a:ext cx="414594" cy="192899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17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FA175-1313-8595-A975-90C9A052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hot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50013-B33B-2208-B2B5-AFAA4153C7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Up arrow moves to next gather</a:t>
            </a:r>
          </a:p>
          <a:p>
            <a:r>
              <a:rPr lang="en-US" dirty="0"/>
              <a:t>Down arrow moves to prior gather</a:t>
            </a:r>
          </a:p>
          <a:p>
            <a:r>
              <a:rPr lang="en-US" dirty="0"/>
              <a:t>Left arrow moves to prior group</a:t>
            </a:r>
          </a:p>
          <a:p>
            <a:r>
              <a:rPr lang="en-US" dirty="0"/>
              <a:t>Right arrow moves to next group</a:t>
            </a:r>
          </a:p>
          <a:p>
            <a:r>
              <a:rPr lang="en-US" dirty="0"/>
              <a:t>Space bar moves to next group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810BE-46BB-92EB-A06D-E19438BCA1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Recall that the gather navigation order is defined in the gather navigation tab</a:t>
            </a:r>
          </a:p>
        </p:txBody>
      </p:sp>
    </p:spTree>
    <p:extLst>
      <p:ext uri="{BB962C8B-B14F-4D97-AF65-F5344CB8AC3E}">
        <p14:creationId xmlns:p14="http://schemas.microsoft.com/office/powerpoint/2010/main" val="3941640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2A16D-A037-E24A-E73A-9D4CBA4F7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QC using </a:t>
            </a:r>
            <a:br>
              <a:rPr lang="en-US" dirty="0"/>
            </a:br>
            <a:r>
              <a:rPr lang="en-US" dirty="0"/>
              <a:t>delay time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ECC70-3938-B6B7-91D7-FB9E23EE9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2353109"/>
            <a:ext cx="5334000" cy="4024125"/>
          </a:xfrm>
        </p:spPr>
        <p:txBody>
          <a:bodyPr/>
          <a:lstStyle/>
          <a:p>
            <a:r>
              <a:rPr lang="en-US" dirty="0"/>
              <a:t>A delay time solution must be applied in the processing flow builder</a:t>
            </a:r>
          </a:p>
          <a:p>
            <a:r>
              <a:rPr lang="en-US" dirty="0"/>
              <a:t>Using the selected pick version, the application will predict the actual shot location</a:t>
            </a:r>
          </a:p>
          <a:p>
            <a:r>
              <a:rPr lang="en-US" dirty="0"/>
              <a:t>The accuracy of the prediction depends on the accuracy of the picks and delay time solution</a:t>
            </a:r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042CC16-0874-E77A-4786-C5DF8FECFF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47" y="1153886"/>
            <a:ext cx="2624607" cy="5519057"/>
          </a:xfr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A07472EE-DEBE-4B7F-1278-41FAEB0ECE4B}"/>
              </a:ext>
            </a:extLst>
          </p:cNvPr>
          <p:cNvSpPr/>
          <p:nvPr/>
        </p:nvSpPr>
        <p:spPr>
          <a:xfrm rot="5400000">
            <a:off x="3935891" y="493445"/>
            <a:ext cx="172889" cy="149377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18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0AA4F-75A9-5864-5F49-003B50E53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flow builder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B4254-89EF-2950-9BBE-8940849ED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0414" y="1916363"/>
            <a:ext cx="5181600" cy="4642077"/>
          </a:xfrm>
        </p:spPr>
        <p:txBody>
          <a:bodyPr/>
          <a:lstStyle/>
          <a:p>
            <a:r>
              <a:rPr lang="en-US" dirty="0"/>
              <a:t>Clicking the “Add” button displays a list of available processes</a:t>
            </a:r>
          </a:p>
          <a:p>
            <a:r>
              <a:rPr lang="en-US" dirty="0"/>
              <a:t>Clicking the green flag next to each process will toggle it on/off</a:t>
            </a:r>
          </a:p>
          <a:p>
            <a:r>
              <a:rPr lang="en-US" dirty="0"/>
              <a:t>Clicking the red minus sign will delete the process</a:t>
            </a:r>
          </a:p>
          <a:p>
            <a:r>
              <a:rPr lang="en-US" dirty="0"/>
              <a:t>The up and down arrows reposition the process</a:t>
            </a:r>
          </a:p>
          <a:p>
            <a:r>
              <a:rPr lang="en-US" dirty="0"/>
              <a:t>The lock button is rather complicated but very useful. It is described on the next page</a:t>
            </a:r>
          </a:p>
        </p:txBody>
      </p:sp>
      <p:pic>
        <p:nvPicPr>
          <p:cNvPr id="11" name="Content Placeholder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DEFE213-9DEB-782E-F178-545827CB5D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5" y="879744"/>
            <a:ext cx="3091543" cy="5458732"/>
          </a:xfr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238EA8FA-B5A6-9255-2DD7-DE2F2CF29904}"/>
              </a:ext>
            </a:extLst>
          </p:cNvPr>
          <p:cNvSpPr/>
          <p:nvPr/>
        </p:nvSpPr>
        <p:spPr>
          <a:xfrm>
            <a:off x="573100" y="340629"/>
            <a:ext cx="108857" cy="53911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9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ABBFD1-7708-5120-1F76-3BB8D98E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Flatirons++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90CABE-A9E4-64C7-E61F-E6AD413ADD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If not already open, please start Flatirons++ as explained in the installation instructions</a:t>
            </a:r>
          </a:p>
          <a:p>
            <a:r>
              <a:rPr lang="en-US" dirty="0"/>
              <a:t>Make sure the FlexLM license manager is running</a:t>
            </a:r>
          </a:p>
          <a:p>
            <a:r>
              <a:rPr lang="en-US" dirty="0"/>
              <a:t>Click on “Launch Phoenix application window”</a:t>
            </a:r>
          </a:p>
        </p:txBody>
      </p:sp>
      <p:pic>
        <p:nvPicPr>
          <p:cNvPr id="8" name="Content Placeholder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E42CF43-6116-208E-1B58-BB1485CA83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123" y="2193925"/>
            <a:ext cx="2582153" cy="4024313"/>
          </a:xfr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DBAAF4A8-06D5-5A7D-9EF4-CDC8B52FEAE2}"/>
              </a:ext>
            </a:extLst>
          </p:cNvPr>
          <p:cNvSpPr/>
          <p:nvPr/>
        </p:nvSpPr>
        <p:spPr>
          <a:xfrm>
            <a:off x="6277776" y="2845014"/>
            <a:ext cx="1012371" cy="1306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93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06D6-2C1D-EBBD-CEB4-955A74B0C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Processing flow builder  </a:t>
            </a: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899B7-832E-31CF-80C0-4E42B4578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6541" y="3160823"/>
            <a:ext cx="7579659" cy="2932804"/>
          </a:xfrm>
        </p:spPr>
        <p:txBody>
          <a:bodyPr/>
          <a:lstStyle/>
          <a:p>
            <a:r>
              <a:rPr lang="en-US" dirty="0"/>
              <a:t>Click the lock icon to unlock a process. More than one may be unlocked</a:t>
            </a:r>
          </a:p>
          <a:p>
            <a:r>
              <a:rPr lang="en-US" dirty="0"/>
              <a:t>Next define a hot key for “Toggle selected process”</a:t>
            </a:r>
          </a:p>
          <a:p>
            <a:r>
              <a:rPr lang="en-US" dirty="0"/>
              <a:t>Move the cursor over the seismic and click the hot key. You should see the unlocked processes flip their on/off status, and the change should be immediately visible on the seismic</a:t>
            </a:r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B3C1745-5B63-0017-1D1E-C9916C4C01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35568"/>
            <a:ext cx="2536371" cy="538682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F85167-C926-D017-1292-F02F95956F39}"/>
              </a:ext>
            </a:extLst>
          </p:cNvPr>
          <p:cNvSpPr txBox="1"/>
          <p:nvPr/>
        </p:nvSpPr>
        <p:spPr>
          <a:xfrm>
            <a:off x="3926541" y="2347502"/>
            <a:ext cx="6782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Toggling processes using the lock icon</a:t>
            </a:r>
          </a:p>
        </p:txBody>
      </p:sp>
    </p:spTree>
    <p:extLst>
      <p:ext uri="{BB962C8B-B14F-4D97-AF65-F5344CB8AC3E}">
        <p14:creationId xmlns:p14="http://schemas.microsoft.com/office/powerpoint/2010/main" val="163064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964AC-35A5-A0A4-7CF4-CD1450A82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Processing flow builder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F6AE7-1D49-1856-DDBD-27947628A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87373" y="2502713"/>
            <a:ext cx="7178169" cy="37197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Add a moveout process, such as either the moveout trend, VNS tomography</a:t>
            </a:r>
          </a:p>
          <a:p>
            <a:r>
              <a:rPr lang="en-US" dirty="0"/>
              <a:t>Add any filtering needed</a:t>
            </a:r>
          </a:p>
          <a:p>
            <a:r>
              <a:rPr lang="en-US" dirty="0"/>
              <a:t>DGF might help on some surveys</a:t>
            </a:r>
          </a:p>
          <a:p>
            <a:r>
              <a:rPr lang="en-US" dirty="0"/>
              <a:t>Add the PickX process</a:t>
            </a:r>
          </a:p>
          <a:p>
            <a:pPr lvl="1"/>
            <a:r>
              <a:rPr lang="en-US" dirty="0"/>
              <a:t>Be sure to select the correct model!</a:t>
            </a:r>
          </a:p>
          <a:p>
            <a:pPr lvl="1"/>
            <a:r>
              <a:rPr lang="en-US" dirty="0"/>
              <a:t>Select the Pick name</a:t>
            </a:r>
          </a:p>
          <a:p>
            <a:r>
              <a:rPr lang="en-US" dirty="0"/>
              <a:t>View the flow on several shots</a:t>
            </a:r>
          </a:p>
          <a:p>
            <a:r>
              <a:rPr lang="en-US" dirty="0"/>
              <a:t>If everything looks OK, click one of the “Launch batch…” options</a:t>
            </a:r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0D41213-C6ED-B77E-B9FB-438C3FE242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4373"/>
            <a:ext cx="2960915" cy="5458114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676FA7-C181-C3C5-3F93-6AAC6424F796}"/>
              </a:ext>
            </a:extLst>
          </p:cNvPr>
          <p:cNvSpPr txBox="1"/>
          <p:nvPr/>
        </p:nvSpPr>
        <p:spPr>
          <a:xfrm>
            <a:off x="3987373" y="1979493"/>
            <a:ext cx="5630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Defining a </a:t>
            </a:r>
            <a:r>
              <a:rPr lang="en-US" sz="2800" dirty="0" err="1"/>
              <a:t>PickX</a:t>
            </a:r>
            <a:r>
              <a:rPr lang="en-US" sz="2800" dirty="0"/>
              <a:t> batch pick job</a:t>
            </a:r>
          </a:p>
        </p:txBody>
      </p:sp>
    </p:spTree>
    <p:extLst>
      <p:ext uri="{BB962C8B-B14F-4D97-AF65-F5344CB8AC3E}">
        <p14:creationId xmlns:p14="http://schemas.microsoft.com/office/powerpoint/2010/main" val="2142696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E5B3-60B3-ED72-E1D3-9094465A0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flow builder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7B55E-8A8D-79E1-8B57-8B2E36B29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4118" y="3339668"/>
            <a:ext cx="7472082" cy="2753959"/>
          </a:xfrm>
        </p:spPr>
        <p:txBody>
          <a:bodyPr/>
          <a:lstStyle/>
          <a:p>
            <a:r>
              <a:rPr lang="en-US" dirty="0"/>
              <a:t>Add the process “Apply VNS tomo travel times”</a:t>
            </a:r>
          </a:p>
          <a:p>
            <a:r>
              <a:rPr lang="en-US" dirty="0"/>
              <a:t>Select the desired tomography model</a:t>
            </a:r>
          </a:p>
          <a:p>
            <a:r>
              <a:rPr lang="en-US" dirty="0"/>
              <a:t>It is usually a good idea to turn off the residual terms. </a:t>
            </a:r>
          </a:p>
          <a:p>
            <a:r>
              <a:rPr lang="en-US" dirty="0"/>
              <a:t>A travel time for is computed through the tomo model for each trace, and the trace is shifted by this time</a:t>
            </a:r>
          </a:p>
          <a:p>
            <a:endParaRPr lang="en-US" dirty="0"/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DE2B16F-FDBA-C765-1B69-C26B8D9928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48" y="639316"/>
            <a:ext cx="2722578" cy="57823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4CD090-2412-03CF-1E76-F3707C7EE7CA}"/>
              </a:ext>
            </a:extLst>
          </p:cNvPr>
          <p:cNvSpPr txBox="1"/>
          <p:nvPr/>
        </p:nvSpPr>
        <p:spPr>
          <a:xfrm>
            <a:off x="4034118" y="2689411"/>
            <a:ext cx="4511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Apply model travel times</a:t>
            </a:r>
          </a:p>
        </p:txBody>
      </p:sp>
    </p:spTree>
    <p:extLst>
      <p:ext uri="{BB962C8B-B14F-4D97-AF65-F5344CB8AC3E}">
        <p14:creationId xmlns:p14="http://schemas.microsoft.com/office/powerpoint/2010/main" val="3909079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D1660-5335-6F62-DDC0-BC22FDAC1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plot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EEDAE-1B73-032E-0D22-DC6CAE70A8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on any of the header plots</a:t>
            </a:r>
          </a:p>
          <a:p>
            <a:r>
              <a:rPr lang="en-US" dirty="0"/>
              <a:t>You will be presented a list of all headers currently in the trace headers</a:t>
            </a:r>
          </a:p>
        </p:txBody>
      </p:sp>
      <p:pic>
        <p:nvPicPr>
          <p:cNvPr id="8" name="Content Placeholder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8E45F19-456E-8DF8-0BB1-05B0CDC166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79" y="2193925"/>
            <a:ext cx="5253242" cy="4024313"/>
          </a:xfrm>
        </p:spPr>
      </p:pic>
    </p:spTree>
    <p:extLst>
      <p:ext uri="{BB962C8B-B14F-4D97-AF65-F5344CB8AC3E}">
        <p14:creationId xmlns:p14="http://schemas.microsoft.com/office/powerpoint/2010/main" val="3159050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831CE-B345-0905-4CFC-F6826855C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the “Merge”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341F0-C9ED-6733-4E3B-3FC8629B5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799" y="2305718"/>
            <a:ext cx="5334000" cy="4024125"/>
          </a:xfrm>
        </p:spPr>
        <p:txBody>
          <a:bodyPr/>
          <a:lstStyle/>
          <a:p>
            <a:r>
              <a:rPr lang="en-US" dirty="0"/>
              <a:t>Right-click on the merge and select “Merge manager window”</a:t>
            </a:r>
          </a:p>
          <a:p>
            <a:r>
              <a:rPr lang="en-US" dirty="0"/>
              <a:t>Each Merge runs in its own application</a:t>
            </a:r>
          </a:p>
          <a:p>
            <a:r>
              <a:rPr lang="en-US" dirty="0"/>
              <a:t>Any number may be open simultaneously</a:t>
            </a:r>
          </a:p>
          <a:p>
            <a:r>
              <a:rPr lang="en-US" dirty="0"/>
              <a:t>Should only have one open for a given merge</a:t>
            </a:r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BA1056C-F65A-CD85-B784-02250DB865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2255518"/>
            <a:ext cx="5181600" cy="3258967"/>
          </a:xfrm>
        </p:spPr>
      </p:pic>
    </p:spTree>
    <p:extLst>
      <p:ext uri="{BB962C8B-B14F-4D97-AF65-F5344CB8AC3E}">
        <p14:creationId xmlns:p14="http://schemas.microsoft.com/office/powerpoint/2010/main" val="414945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C7946-5BA3-1055-CFAF-2249BEAE4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Moveout trend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AE965-B0DF-4E24-75B0-9D6015F3F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441" y="2740025"/>
            <a:ext cx="5334000" cy="4024125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HIGHLY RECOMMENDED!</a:t>
            </a:r>
          </a:p>
          <a:p>
            <a:r>
              <a:rPr lang="en-US" dirty="0"/>
              <a:t>Not required, but very useful for user picking, pick QC, etc.</a:t>
            </a:r>
          </a:p>
          <a:p>
            <a:r>
              <a:rPr lang="en-US" dirty="0"/>
              <a:t>May be used to generate an initial velocity field for tomography models using simplified tomographic inversion code</a:t>
            </a:r>
          </a:p>
          <a:p>
            <a:r>
              <a:rPr lang="en-US" dirty="0"/>
              <a:t>Click on “Displays” and select “Moveout trend definition”</a:t>
            </a:r>
          </a:p>
          <a:p>
            <a:r>
              <a:rPr lang="en-US" dirty="0"/>
              <a:t>When asked, open the new display in a tab</a:t>
            </a:r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881FBCA-EC5A-FCA2-59DD-560A639883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86" y="2740025"/>
            <a:ext cx="5181600" cy="3753693"/>
          </a:xfr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4B4F1029-E1F1-41DA-F696-E4FC28C97BB3}"/>
              </a:ext>
            </a:extLst>
          </p:cNvPr>
          <p:cNvSpPr/>
          <p:nvPr/>
        </p:nvSpPr>
        <p:spPr>
          <a:xfrm>
            <a:off x="6335486" y="2277035"/>
            <a:ext cx="316326" cy="4629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53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94362-A85F-1A15-DAF0-5E19C0954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Moveout trend definition</a:t>
            </a:r>
          </a:p>
        </p:txBody>
      </p:sp>
      <p:pic>
        <p:nvPicPr>
          <p:cNvPr id="14" name="Content Placeholder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08A61CF-2531-6FC4-3B44-6F720273F1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777968"/>
            <a:ext cx="5181600" cy="444174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009C6-49A1-C416-1A42-C6E64F934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1823171"/>
            <a:ext cx="5334000" cy="4351338"/>
          </a:xfrm>
        </p:spPr>
        <p:txBody>
          <a:bodyPr>
            <a:normAutofit/>
          </a:bodyPr>
          <a:lstStyle/>
          <a:p>
            <a:r>
              <a:rPr lang="en-US" dirty="0"/>
              <a:t>Uncheck “Snap to spacing grid” and select minimum location spacing</a:t>
            </a:r>
          </a:p>
          <a:p>
            <a:r>
              <a:rPr lang="en-US" dirty="0"/>
              <a:t>Make sure the “Minimum pick offset spacing” is at least 300 feet, or 100 meters</a:t>
            </a:r>
          </a:p>
          <a:p>
            <a:r>
              <a:rPr lang="en-US" dirty="0"/>
              <a:t>Click on a shot in the basemap</a:t>
            </a:r>
          </a:p>
          <a:p>
            <a:r>
              <a:rPr lang="en-US" dirty="0"/>
              <a:t>Make some picks on the first arrivals</a:t>
            </a:r>
          </a:p>
          <a:p>
            <a:r>
              <a:rPr lang="en-US" dirty="0"/>
              <a:t>As picks are made the pseudo refractor velocity and delay time plots are updated</a:t>
            </a:r>
          </a:p>
        </p:txBody>
      </p:sp>
    </p:spTree>
    <p:extLst>
      <p:ext uri="{BB962C8B-B14F-4D97-AF65-F5344CB8AC3E}">
        <p14:creationId xmlns:p14="http://schemas.microsoft.com/office/powerpoint/2010/main" val="1012061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14DC3-64A8-79DC-34B2-4F828E144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Moveout trend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6A933-57D9-353B-F3A1-FC6E605B8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948" y="2240335"/>
            <a:ext cx="5181600" cy="4351338"/>
          </a:xfrm>
        </p:spPr>
        <p:txBody>
          <a:bodyPr/>
          <a:lstStyle/>
          <a:p>
            <a:r>
              <a:rPr lang="en-US" dirty="0"/>
              <a:t>It’s usually a good idea to flatten the gathers by selecting “Apply picked moveout trend”</a:t>
            </a:r>
          </a:p>
          <a:p>
            <a:r>
              <a:rPr lang="en-US" dirty="0"/>
              <a:t>Computing and displaying a 1D inversion on the right is a good visual QC</a:t>
            </a:r>
          </a:p>
          <a:p>
            <a:r>
              <a:rPr lang="en-US" dirty="0"/>
              <a:t>Be sure to pick enough locations to capture the spatial variability</a:t>
            </a:r>
          </a:p>
        </p:txBody>
      </p:sp>
      <p:pic>
        <p:nvPicPr>
          <p:cNvPr id="8" name="Content Placeholder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520022C-8C51-E0F1-5565-520921184A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453" y="2240335"/>
            <a:ext cx="5181600" cy="3753693"/>
          </a:xfrm>
        </p:spPr>
      </p:pic>
    </p:spTree>
    <p:extLst>
      <p:ext uri="{BB962C8B-B14F-4D97-AF65-F5344CB8AC3E}">
        <p14:creationId xmlns:p14="http://schemas.microsoft.com/office/powerpoint/2010/main" val="2477275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B1FB7-4678-87B3-274A-AF99AA95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Moveout trend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9DC8A-20DB-B891-F549-12E14D790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339934"/>
            <a:ext cx="5334000" cy="4024125"/>
          </a:xfrm>
        </p:spPr>
        <p:txBody>
          <a:bodyPr/>
          <a:lstStyle/>
          <a:p>
            <a:r>
              <a:rPr lang="en-US" dirty="0"/>
              <a:t>As a final QC it may be a good idea to spatially interpolate and display the moveout times</a:t>
            </a:r>
          </a:p>
          <a:p>
            <a:r>
              <a:rPr lang="en-US" dirty="0"/>
              <a:t>Select the “Map interpolation” tab, select an Offset, then click “Reload interpolation”</a:t>
            </a:r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5BAC5F4-BEB6-C7FD-3E41-BEDC9F7D71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339934"/>
            <a:ext cx="5181600" cy="3753693"/>
          </a:xfrm>
        </p:spPr>
      </p:pic>
    </p:spTree>
    <p:extLst>
      <p:ext uri="{BB962C8B-B14F-4D97-AF65-F5344CB8AC3E}">
        <p14:creationId xmlns:p14="http://schemas.microsoft.com/office/powerpoint/2010/main" val="884760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BD680-F06E-6F55-5724-3F1344B62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break picker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C4529-6C14-BBA6-99B0-F4C822A5A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824577"/>
            <a:ext cx="5334000" cy="4024125"/>
          </a:xfrm>
        </p:spPr>
        <p:txBody>
          <a:bodyPr/>
          <a:lstStyle/>
          <a:p>
            <a:r>
              <a:rPr lang="en-US" dirty="0"/>
              <a:t>Click on “Displays” then select “Shot Picker” </a:t>
            </a:r>
          </a:p>
          <a:p>
            <a:r>
              <a:rPr lang="en-US" dirty="0"/>
              <a:t>You may have any number of picker windows open simultaneously</a:t>
            </a:r>
          </a:p>
          <a:p>
            <a:r>
              <a:rPr lang="en-US" dirty="0"/>
              <a:t>If you have enough screen space, open the picker in a stand-alone window. Otherwise just put it in a tab</a:t>
            </a:r>
          </a:p>
          <a:p>
            <a:endParaRPr lang="en-US" dirty="0"/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1F3871D-9F51-233C-04D3-AC8291EC09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24577"/>
            <a:ext cx="5784111" cy="3371696"/>
          </a:xfr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6CA5FF37-A315-1EF5-F218-9F973DF66D21}"/>
              </a:ext>
            </a:extLst>
          </p:cNvPr>
          <p:cNvSpPr/>
          <p:nvPr/>
        </p:nvSpPr>
        <p:spPr>
          <a:xfrm>
            <a:off x="6270812" y="2370552"/>
            <a:ext cx="108857" cy="4540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2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96BC7-CAF1-AB70-7BFC-592AD270C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break picker window</a:t>
            </a:r>
          </a:p>
        </p:txBody>
      </p:sp>
      <p:pic>
        <p:nvPicPr>
          <p:cNvPr id="11" name="Content Placeholder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7922E14-B47D-7FF6-0C23-89B1B7252E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44" y="2771637"/>
            <a:ext cx="5708612" cy="3934506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3724E6-52E1-2EF3-3B3C-799D619D5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424" y="2649072"/>
            <a:ext cx="3918856" cy="393450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Left-click on a shot in the basemap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Next, apply the moveout trend. Click the “Add” button in the flow builder, then select “Moveout” =&gt; “Apply moveout trend”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After applying moveout, left-click on the time axis to recenter the display.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If desired, left-click and drag on the time axis to zoom and lock a time range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87D5F5-6CA1-C32D-091B-7FE8C72EA565}"/>
              </a:ext>
            </a:extLst>
          </p:cNvPr>
          <p:cNvSpPr txBox="1"/>
          <p:nvPr/>
        </p:nvSpPr>
        <p:spPr>
          <a:xfrm>
            <a:off x="8724909" y="2147433"/>
            <a:ext cx="293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the moveout trend here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1B9E167-42D3-2B51-748F-AA916E98A3B8}"/>
              </a:ext>
            </a:extLst>
          </p:cNvPr>
          <p:cNvSpPr/>
          <p:nvPr/>
        </p:nvSpPr>
        <p:spPr>
          <a:xfrm>
            <a:off x="11298733" y="2528047"/>
            <a:ext cx="207467" cy="9360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31028A-791A-A6BE-B49D-0F031EC06B95}"/>
              </a:ext>
            </a:extLst>
          </p:cNvPr>
          <p:cNvSpPr txBox="1"/>
          <p:nvPr/>
        </p:nvSpPr>
        <p:spPr>
          <a:xfrm>
            <a:off x="4897290" y="2102742"/>
            <a:ext cx="3418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Click on the time axis AFTER </a:t>
            </a:r>
          </a:p>
          <a:p>
            <a:r>
              <a:rPr lang="en-US" dirty="0"/>
              <a:t>adding moveout trend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EC4D2A07-EF0B-5E7F-B68E-E00079C5DDAF}"/>
              </a:ext>
            </a:extLst>
          </p:cNvPr>
          <p:cNvSpPr/>
          <p:nvPr/>
        </p:nvSpPr>
        <p:spPr>
          <a:xfrm>
            <a:off x="7572615" y="2649072"/>
            <a:ext cx="45719" cy="208525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3426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{8A9DC63F-B83D-7943-BC63-EDD00C08AE17}tf10001079</Template>
  <TotalTime>1647</TotalTime>
  <Words>1147</Words>
  <Application>Microsoft Macintosh PowerPoint</Application>
  <PresentationFormat>Widescreen</PresentationFormat>
  <Paragraphs>128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Century Gothic</vt:lpstr>
      <vt:lpstr>Vapor Trail</vt:lpstr>
      <vt:lpstr>First Break Picking  Phoenix Training</vt:lpstr>
      <vt:lpstr>Open Flatirons++</vt:lpstr>
      <vt:lpstr>Open the “Merge” window</vt:lpstr>
      <vt:lpstr>Moveout trend definition</vt:lpstr>
      <vt:lpstr>Moveout trend definition</vt:lpstr>
      <vt:lpstr>Moveout trend definition</vt:lpstr>
      <vt:lpstr>Moveout trend definition</vt:lpstr>
      <vt:lpstr>First break picker window</vt:lpstr>
      <vt:lpstr>First break picker window</vt:lpstr>
      <vt:lpstr>Gather navigation options</vt:lpstr>
      <vt:lpstr>Digital Group Forming</vt:lpstr>
      <vt:lpstr>Seismic display and horizontal axis selection</vt:lpstr>
      <vt:lpstr>Header plots and background color options</vt:lpstr>
      <vt:lpstr>Grouping options</vt:lpstr>
      <vt:lpstr>Pick display options</vt:lpstr>
      <vt:lpstr>User-defined hot keys</vt:lpstr>
      <vt:lpstr>Additional hot keys</vt:lpstr>
      <vt:lpstr>Geometry QC using  delay time solution</vt:lpstr>
      <vt:lpstr>Processing flow builder</vt:lpstr>
      <vt:lpstr>Processing flow builder  </vt:lpstr>
      <vt:lpstr>Processing flow builder </vt:lpstr>
      <vt:lpstr>Processing flow builder </vt:lpstr>
      <vt:lpstr>Header plot selection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Break Picking  Phoenix Training</dc:title>
  <dc:creator>Matt Duiker</dc:creator>
  <cp:lastModifiedBy>Tom Zang</cp:lastModifiedBy>
  <cp:revision>25</cp:revision>
  <dcterms:created xsi:type="dcterms:W3CDTF">2025-10-02T10:12:55Z</dcterms:created>
  <dcterms:modified xsi:type="dcterms:W3CDTF">2025-10-13T19:12:33Z</dcterms:modified>
</cp:coreProperties>
</file>