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89" r:id="rId20"/>
    <p:sldId id="276" r:id="rId21"/>
    <p:sldId id="279" r:id="rId22"/>
    <p:sldId id="277" r:id="rId23"/>
    <p:sldId id="278" r:id="rId24"/>
    <p:sldId id="280" r:id="rId25"/>
    <p:sldId id="281" r:id="rId26"/>
    <p:sldId id="282" r:id="rId27"/>
    <p:sldId id="283" r:id="rId28"/>
    <p:sldId id="284" r:id="rId29"/>
    <p:sldId id="285" r:id="rId30"/>
    <p:sldId id="286" r:id="rId31"/>
    <p:sldId id="287" r:id="rId32"/>
    <p:sldId id="288" r:id="rId33"/>
    <p:sldId id="290" r:id="rId34"/>
    <p:sldId id="291" r:id="rId35"/>
    <p:sldId id="292" r:id="rId36"/>
    <p:sldId id="294" r:id="rId37"/>
    <p:sldId id="293" r:id="rId38"/>
    <p:sldId id="295" r:id="rId39"/>
    <p:sldId id="296" r:id="rId40"/>
    <p:sldId id="297" r:id="rId41"/>
    <p:sldId id="298" r:id="rId42"/>
    <p:sldId id="299" r:id="rId43"/>
    <p:sldId id="300" r:id="rId44"/>
    <p:sldId id="301" r:id="rId45"/>
    <p:sldId id="30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0" autoAdjust="0"/>
    <p:restoredTop sz="94704"/>
  </p:normalViewPr>
  <p:slideViewPr>
    <p:cSldViewPr snapToGrid="0">
      <p:cViewPr varScale="1">
        <p:scale>
          <a:sx n="100" d="100"/>
          <a:sy n="100" d="100"/>
        </p:scale>
        <p:origin x="192"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F81399B4-B55A-4009-88B8-47886D173378}" type="datetimeFigureOut">
              <a:rPr lang="en-US" smtClean="0"/>
              <a:t>10/14/25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322834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399B4-B55A-4009-88B8-47886D173378}" type="datetimeFigureOut">
              <a:rPr lang="en-US" smtClean="0"/>
              <a:t>10/14/25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399477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81399B4-B55A-4009-88B8-47886D173378}" type="datetimeFigureOut">
              <a:rPr lang="en-US" smtClean="0"/>
              <a:t>10/14/25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108412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81399B4-B55A-4009-88B8-47886D173378}" type="datetimeFigureOut">
              <a:rPr lang="en-US" smtClean="0"/>
              <a:t>10/14/25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2B7EE81-3EDF-48E0-8178-21CE47A3804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86805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81399B4-B55A-4009-88B8-47886D173378}" type="datetimeFigureOut">
              <a:rPr lang="en-US" smtClean="0"/>
              <a:t>10/14/25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244300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81399B4-B55A-4009-88B8-47886D173378}" type="datetimeFigureOut">
              <a:rPr lang="en-US" smtClean="0"/>
              <a:t>10/14/25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283946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81399B4-B55A-4009-88B8-47886D173378}" type="datetimeFigureOut">
              <a:rPr lang="en-US" smtClean="0"/>
              <a:t>10/14/25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1164058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99B4-B55A-4009-88B8-47886D173378}" type="datetimeFigureOut">
              <a:rPr lang="en-US" smtClean="0"/>
              <a:t>10/14/25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1898314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F81399B4-B55A-4009-88B8-47886D173378}" type="datetimeFigureOut">
              <a:rPr lang="en-US" smtClean="0"/>
              <a:t>10/14/25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56908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1399B4-B55A-4009-88B8-47886D173378}" type="datetimeFigureOut">
              <a:rPr lang="en-US" smtClean="0"/>
              <a:t>10/14/25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273836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81399B4-B55A-4009-88B8-47886D173378}" type="datetimeFigureOut">
              <a:rPr lang="en-US" smtClean="0"/>
              <a:t>10/14/25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284804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1399B4-B55A-4009-88B8-47886D173378}" type="datetimeFigureOut">
              <a:rPr lang="en-US" smtClean="0"/>
              <a:t>10/14/25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135336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399B4-B55A-4009-88B8-47886D173378}" type="datetimeFigureOut">
              <a:rPr lang="en-US" smtClean="0"/>
              <a:t>10/14/25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35211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1399B4-B55A-4009-88B8-47886D173378}" type="datetimeFigureOut">
              <a:rPr lang="en-US" smtClean="0"/>
              <a:t>10/14/25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173319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399B4-B55A-4009-88B8-47886D173378}" type="datetimeFigureOut">
              <a:rPr lang="en-US" smtClean="0"/>
              <a:t>10/14/25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200002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399B4-B55A-4009-88B8-47886D173378}" type="datetimeFigureOut">
              <a:rPr lang="en-US" smtClean="0"/>
              <a:t>10/14/25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229170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1399B4-B55A-4009-88B8-47886D173378}" type="datetimeFigureOut">
              <a:rPr lang="en-US" smtClean="0"/>
              <a:t>10/14/25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7EE81-3EDF-48E0-8178-21CE47A3804B}" type="slidenum">
              <a:rPr lang="en-US" smtClean="0"/>
              <a:t>‹#›</a:t>
            </a:fld>
            <a:endParaRPr lang="en-US"/>
          </a:p>
        </p:txBody>
      </p:sp>
    </p:spTree>
    <p:extLst>
      <p:ext uri="{BB962C8B-B14F-4D97-AF65-F5344CB8AC3E}">
        <p14:creationId xmlns:p14="http://schemas.microsoft.com/office/powerpoint/2010/main" val="3955208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1399B4-B55A-4009-88B8-47886D173378}" type="datetimeFigureOut">
              <a:rPr lang="en-US" smtClean="0"/>
              <a:t>10/14/25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2B7EE81-3EDF-48E0-8178-21CE47A3804B}" type="slidenum">
              <a:rPr lang="en-US" smtClean="0"/>
              <a:t>‹#›</a:t>
            </a:fld>
            <a:endParaRPr lang="en-US"/>
          </a:p>
        </p:txBody>
      </p:sp>
    </p:spTree>
    <p:extLst>
      <p:ext uri="{BB962C8B-B14F-4D97-AF65-F5344CB8AC3E}">
        <p14:creationId xmlns:p14="http://schemas.microsoft.com/office/powerpoint/2010/main" val="41526810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0DAE-E8FB-412C-97C0-DABA89D2D8C3}"/>
              </a:ext>
            </a:extLst>
          </p:cNvPr>
          <p:cNvSpPr>
            <a:spLocks noGrp="1"/>
          </p:cNvSpPr>
          <p:nvPr>
            <p:ph type="ctrTitle"/>
          </p:nvPr>
        </p:nvSpPr>
        <p:spPr/>
        <p:txBody>
          <a:bodyPr>
            <a:normAutofit fontScale="90000"/>
          </a:bodyPr>
          <a:lstStyle/>
          <a:p>
            <a:r>
              <a:rPr lang="en-US" dirty="0"/>
              <a:t>Delay Time Analysis</a:t>
            </a:r>
            <a:br>
              <a:rPr lang="en-US" dirty="0"/>
            </a:br>
            <a:br>
              <a:rPr lang="en-US" dirty="0"/>
            </a:br>
            <a:r>
              <a:rPr lang="en-US" dirty="0"/>
              <a:t>Phoenix Training</a:t>
            </a:r>
          </a:p>
        </p:txBody>
      </p:sp>
      <p:sp>
        <p:nvSpPr>
          <p:cNvPr id="3" name="Subtitle 2">
            <a:extLst>
              <a:ext uri="{FF2B5EF4-FFF2-40B4-BE49-F238E27FC236}">
                <a16:creationId xmlns:a16="http://schemas.microsoft.com/office/drawing/2014/main" id="{13249BBA-F12F-6C4D-DDBE-64FFB3BD94D2}"/>
              </a:ext>
            </a:extLst>
          </p:cNvPr>
          <p:cNvSpPr>
            <a:spLocks noGrp="1"/>
          </p:cNvSpPr>
          <p:nvPr>
            <p:ph type="subTitle" idx="1"/>
          </p:nvPr>
        </p:nvSpPr>
        <p:spPr/>
        <p:txBody>
          <a:bodyPr>
            <a:normAutofit fontScale="92500" lnSpcReduction="10000"/>
          </a:bodyPr>
          <a:lstStyle/>
          <a:p>
            <a:r>
              <a:rPr lang="en-US" dirty="0"/>
              <a:t>XtremeGeo LLC</a:t>
            </a:r>
          </a:p>
          <a:p>
            <a:r>
              <a:rPr lang="en-US" dirty="0"/>
              <a:t>Fall 2025</a:t>
            </a:r>
          </a:p>
        </p:txBody>
      </p:sp>
    </p:spTree>
    <p:extLst>
      <p:ext uri="{BB962C8B-B14F-4D97-AF65-F5344CB8AC3E}">
        <p14:creationId xmlns:p14="http://schemas.microsoft.com/office/powerpoint/2010/main" val="121810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6EE6-B811-0C17-D038-4C865A60112F}"/>
              </a:ext>
            </a:extLst>
          </p:cNvPr>
          <p:cNvSpPr>
            <a:spLocks noGrp="1"/>
          </p:cNvSpPr>
          <p:nvPr>
            <p:ph type="title"/>
          </p:nvPr>
        </p:nvSpPr>
        <p:spPr/>
        <p:txBody>
          <a:bodyPr/>
          <a:lstStyle/>
          <a:p>
            <a:r>
              <a:rPr lang="en-US" dirty="0"/>
              <a:t>Branch assignment</a:t>
            </a:r>
          </a:p>
        </p:txBody>
      </p:sp>
      <p:pic>
        <p:nvPicPr>
          <p:cNvPr id="6" name="Content Placeholder 5" descr="A screenshot of a computer&#10;&#10;AI-generated content may be incorrect.">
            <a:extLst>
              <a:ext uri="{FF2B5EF4-FFF2-40B4-BE49-F238E27FC236}">
                <a16:creationId xmlns:a16="http://schemas.microsoft.com/office/drawing/2014/main" id="{AA0FDB63-8222-2D4D-BDA3-92B381D1EE9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79382" y="2057401"/>
            <a:ext cx="7026818" cy="4560305"/>
          </a:xfrm>
        </p:spPr>
      </p:pic>
      <p:sp>
        <p:nvSpPr>
          <p:cNvPr id="7" name="Content Placeholder 6">
            <a:extLst>
              <a:ext uri="{FF2B5EF4-FFF2-40B4-BE49-F238E27FC236}">
                <a16:creationId xmlns:a16="http://schemas.microsoft.com/office/drawing/2014/main" id="{970A9F74-1EB9-3051-A918-6963B22B28E4}"/>
              </a:ext>
            </a:extLst>
          </p:cNvPr>
          <p:cNvSpPr>
            <a:spLocks noGrp="1"/>
          </p:cNvSpPr>
          <p:nvPr>
            <p:ph sz="half" idx="2"/>
          </p:nvPr>
        </p:nvSpPr>
        <p:spPr>
          <a:xfrm>
            <a:off x="275771" y="2057401"/>
            <a:ext cx="4060372" cy="4351338"/>
          </a:xfrm>
        </p:spPr>
        <p:txBody>
          <a:bodyPr>
            <a:normAutofit/>
          </a:bodyPr>
          <a:lstStyle/>
          <a:p>
            <a:r>
              <a:rPr lang="en-US" sz="1800" dirty="0"/>
              <a:t>Define the offset range – left-click and drag on the first arrivals</a:t>
            </a:r>
          </a:p>
          <a:p>
            <a:r>
              <a:rPr lang="en-US" sz="1800" dirty="0"/>
              <a:t>Be sure to not cross any refractor boundaries!</a:t>
            </a:r>
          </a:p>
          <a:p>
            <a:r>
              <a:rPr lang="en-US" sz="1800" dirty="0"/>
              <a:t>Try to be consistent and always choose either peaks or troughs</a:t>
            </a:r>
          </a:p>
          <a:p>
            <a:r>
              <a:rPr lang="en-US" sz="1800" dirty="0">
                <a:solidFill>
                  <a:srgbClr val="FF0000"/>
                </a:solidFill>
              </a:rPr>
              <a:t>In addition to selecting an offset range you are also defining a refractor velocity and delay time field!</a:t>
            </a:r>
          </a:p>
          <a:p>
            <a:r>
              <a:rPr lang="en-US" sz="1800" dirty="0"/>
              <a:t>This field may be interpolated to the shots and receivers</a:t>
            </a:r>
          </a:p>
        </p:txBody>
      </p:sp>
    </p:spTree>
    <p:extLst>
      <p:ext uri="{BB962C8B-B14F-4D97-AF65-F5344CB8AC3E}">
        <p14:creationId xmlns:p14="http://schemas.microsoft.com/office/powerpoint/2010/main" val="182405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561A-1EB2-984D-D4C3-F5E82FE5F45D}"/>
              </a:ext>
            </a:extLst>
          </p:cNvPr>
          <p:cNvSpPr>
            <a:spLocks noGrp="1"/>
          </p:cNvSpPr>
          <p:nvPr>
            <p:ph type="title"/>
          </p:nvPr>
        </p:nvSpPr>
        <p:spPr/>
        <p:txBody>
          <a:bodyPr/>
          <a:lstStyle/>
          <a:p>
            <a:r>
              <a:rPr lang="en-US" dirty="0"/>
              <a:t>Branch assignment</a:t>
            </a:r>
          </a:p>
        </p:txBody>
      </p:sp>
      <p:sp>
        <p:nvSpPr>
          <p:cNvPr id="3" name="Content Placeholder 2">
            <a:extLst>
              <a:ext uri="{FF2B5EF4-FFF2-40B4-BE49-F238E27FC236}">
                <a16:creationId xmlns:a16="http://schemas.microsoft.com/office/drawing/2014/main" id="{77491D12-12CD-562F-AB99-A95EF3863641}"/>
              </a:ext>
            </a:extLst>
          </p:cNvPr>
          <p:cNvSpPr>
            <a:spLocks noGrp="1"/>
          </p:cNvSpPr>
          <p:nvPr>
            <p:ph sz="half" idx="1"/>
          </p:nvPr>
        </p:nvSpPr>
        <p:spPr>
          <a:xfrm>
            <a:off x="832757" y="2120902"/>
            <a:ext cx="4125686" cy="3225346"/>
          </a:xfrm>
        </p:spPr>
        <p:txBody>
          <a:bodyPr>
            <a:normAutofit lnSpcReduction="10000"/>
          </a:bodyPr>
          <a:lstStyle/>
          <a:p>
            <a:r>
              <a:rPr lang="en-US" sz="1800" dirty="0"/>
              <a:t>Select several shots across the survey to make sure the selected refractor is somewhat consistent</a:t>
            </a:r>
          </a:p>
          <a:p>
            <a:r>
              <a:rPr lang="en-US" sz="1800" dirty="0"/>
              <a:t>In the basemaps on the right select “Velocity” for the top plot and “Delay time” for the lower. The plots don’t reload automatically, click “Reload” when a refresh is needed</a:t>
            </a:r>
          </a:p>
          <a:p>
            <a:r>
              <a:rPr lang="en-US" sz="1800" dirty="0"/>
              <a:t>This initial solution will be interpolated to the shots and receivers</a:t>
            </a:r>
          </a:p>
        </p:txBody>
      </p:sp>
      <p:pic>
        <p:nvPicPr>
          <p:cNvPr id="9" name="Content Placeholder 8" descr="A screenshot of a computer&#10;&#10;AI-generated content may be incorrect.">
            <a:extLst>
              <a:ext uri="{FF2B5EF4-FFF2-40B4-BE49-F238E27FC236}">
                <a16:creationId xmlns:a16="http://schemas.microsoft.com/office/drawing/2014/main" id="{95FA4FCD-8B39-FE34-A538-9B4E87860CE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1825625"/>
            <a:ext cx="5867400" cy="4467660"/>
          </a:xfrm>
        </p:spPr>
      </p:pic>
      <p:sp>
        <p:nvSpPr>
          <p:cNvPr id="7" name="TextBox 6">
            <a:extLst>
              <a:ext uri="{FF2B5EF4-FFF2-40B4-BE49-F238E27FC236}">
                <a16:creationId xmlns:a16="http://schemas.microsoft.com/office/drawing/2014/main" id="{7D0F980F-401B-9A8D-C195-1384EB75D512}"/>
              </a:ext>
            </a:extLst>
          </p:cNvPr>
          <p:cNvSpPr txBox="1"/>
          <p:nvPr/>
        </p:nvSpPr>
        <p:spPr>
          <a:xfrm>
            <a:off x="1164772" y="5923953"/>
            <a:ext cx="2763898" cy="369332"/>
          </a:xfrm>
          <a:prstGeom prst="rect">
            <a:avLst/>
          </a:prstGeom>
          <a:noFill/>
        </p:spPr>
        <p:txBody>
          <a:bodyPr wrap="none" rtlCol="0">
            <a:spAutoFit/>
          </a:bodyPr>
          <a:lstStyle/>
          <a:p>
            <a:r>
              <a:rPr lang="en-US" dirty="0"/>
              <a:t>When satisfied, click “OK”</a:t>
            </a:r>
          </a:p>
        </p:txBody>
      </p:sp>
      <p:sp>
        <p:nvSpPr>
          <p:cNvPr id="8" name="Arrow: Right 7">
            <a:extLst>
              <a:ext uri="{FF2B5EF4-FFF2-40B4-BE49-F238E27FC236}">
                <a16:creationId xmlns:a16="http://schemas.microsoft.com/office/drawing/2014/main" id="{223C0ABC-1664-A145-A7FF-43EB13EA5C17}"/>
              </a:ext>
            </a:extLst>
          </p:cNvPr>
          <p:cNvSpPr/>
          <p:nvPr/>
        </p:nvSpPr>
        <p:spPr>
          <a:xfrm>
            <a:off x="4585607" y="6112247"/>
            <a:ext cx="1273629" cy="653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8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30F2-6AED-4D41-3607-8D2F0BA24EBE}"/>
              </a:ext>
            </a:extLst>
          </p:cNvPr>
          <p:cNvSpPr>
            <a:spLocks noGrp="1"/>
          </p:cNvSpPr>
          <p:nvPr>
            <p:ph type="title"/>
          </p:nvPr>
        </p:nvSpPr>
        <p:spPr/>
        <p:txBody>
          <a:bodyPr/>
          <a:lstStyle/>
          <a:p>
            <a:r>
              <a:rPr lang="en-US" dirty="0"/>
              <a:t>Branch assignment</a:t>
            </a:r>
          </a:p>
        </p:txBody>
      </p:sp>
      <p:pic>
        <p:nvPicPr>
          <p:cNvPr id="6" name="Content Placeholder 5" descr="A computer screen shot of a computer&#10;&#10;AI-generated content may be incorrect.">
            <a:extLst>
              <a:ext uri="{FF2B5EF4-FFF2-40B4-BE49-F238E27FC236}">
                <a16:creationId xmlns:a16="http://schemas.microsoft.com/office/drawing/2014/main" id="{0B9FCB79-19ED-4517-9BAA-3941C118B8E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9866" y="2200104"/>
            <a:ext cx="3962953" cy="1228896"/>
          </a:xfrm>
        </p:spPr>
      </p:pic>
      <p:sp>
        <p:nvSpPr>
          <p:cNvPr id="4" name="Content Placeholder 3">
            <a:extLst>
              <a:ext uri="{FF2B5EF4-FFF2-40B4-BE49-F238E27FC236}">
                <a16:creationId xmlns:a16="http://schemas.microsoft.com/office/drawing/2014/main" id="{3A380FB1-21C4-EF5B-27D8-2F6F35D4A4E0}"/>
              </a:ext>
            </a:extLst>
          </p:cNvPr>
          <p:cNvSpPr>
            <a:spLocks noGrp="1"/>
          </p:cNvSpPr>
          <p:nvPr>
            <p:ph sz="half" idx="2"/>
          </p:nvPr>
        </p:nvSpPr>
        <p:spPr>
          <a:xfrm>
            <a:off x="3319866" y="3919831"/>
            <a:ext cx="5181600" cy="2225449"/>
          </a:xfrm>
        </p:spPr>
        <p:txBody>
          <a:bodyPr/>
          <a:lstStyle/>
          <a:p>
            <a:r>
              <a:rPr lang="en-US" dirty="0"/>
              <a:t>Click “No”</a:t>
            </a:r>
          </a:p>
          <a:p>
            <a:r>
              <a:rPr lang="en-US" dirty="0"/>
              <a:t>No need to interpolate, since the next step is analysis</a:t>
            </a:r>
          </a:p>
        </p:txBody>
      </p:sp>
    </p:spTree>
    <p:extLst>
      <p:ext uri="{BB962C8B-B14F-4D97-AF65-F5344CB8AC3E}">
        <p14:creationId xmlns:p14="http://schemas.microsoft.com/office/powerpoint/2010/main" val="54270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90A3-6822-9188-13B6-D6148717AA81}"/>
              </a:ext>
            </a:extLst>
          </p:cNvPr>
          <p:cNvSpPr>
            <a:spLocks noGrp="1"/>
          </p:cNvSpPr>
          <p:nvPr>
            <p:ph type="title"/>
          </p:nvPr>
        </p:nvSpPr>
        <p:spPr/>
        <p:txBody>
          <a:bodyPr/>
          <a:lstStyle/>
          <a:p>
            <a:r>
              <a:rPr lang="en-US" dirty="0"/>
              <a:t>start analysis</a:t>
            </a:r>
          </a:p>
        </p:txBody>
      </p:sp>
      <p:pic>
        <p:nvPicPr>
          <p:cNvPr id="9" name="Content Placeholder 8" descr="A screenshot of a computer&#10;&#10;AI-generated content may be incorrect.">
            <a:extLst>
              <a:ext uri="{FF2B5EF4-FFF2-40B4-BE49-F238E27FC236}">
                <a16:creationId xmlns:a16="http://schemas.microsoft.com/office/drawing/2014/main" id="{186BB9F3-C7C4-E9DF-A070-70E5B334B3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5687" y="2330987"/>
            <a:ext cx="6370513" cy="4024313"/>
          </a:xfrm>
        </p:spPr>
      </p:pic>
      <p:sp>
        <p:nvSpPr>
          <p:cNvPr id="10" name="TextBox 9">
            <a:extLst>
              <a:ext uri="{FF2B5EF4-FFF2-40B4-BE49-F238E27FC236}">
                <a16:creationId xmlns:a16="http://schemas.microsoft.com/office/drawing/2014/main" id="{1A298B3D-FABD-A2DE-939E-1279378DCB53}"/>
              </a:ext>
            </a:extLst>
          </p:cNvPr>
          <p:cNvSpPr txBox="1"/>
          <p:nvPr/>
        </p:nvSpPr>
        <p:spPr>
          <a:xfrm>
            <a:off x="685800" y="3703935"/>
            <a:ext cx="3898900" cy="923330"/>
          </a:xfrm>
          <a:prstGeom prst="rect">
            <a:avLst/>
          </a:prstGeom>
          <a:noFill/>
        </p:spPr>
        <p:txBody>
          <a:bodyPr wrap="square" rtlCol="0">
            <a:spAutoFit/>
          </a:bodyPr>
          <a:lstStyle/>
          <a:p>
            <a:r>
              <a:rPr lang="en-US" dirty="0"/>
              <a:t>Click Analysis then select Standard Analysis Sequence – gridded velocities not used</a:t>
            </a:r>
          </a:p>
        </p:txBody>
      </p:sp>
      <p:sp>
        <p:nvSpPr>
          <p:cNvPr id="11" name="Arrow: Down 10">
            <a:extLst>
              <a:ext uri="{FF2B5EF4-FFF2-40B4-BE49-F238E27FC236}">
                <a16:creationId xmlns:a16="http://schemas.microsoft.com/office/drawing/2014/main" id="{4425F8FD-15A0-D915-8209-5766DAB704B2}"/>
              </a:ext>
            </a:extLst>
          </p:cNvPr>
          <p:cNvSpPr/>
          <p:nvPr/>
        </p:nvSpPr>
        <p:spPr>
          <a:xfrm>
            <a:off x="5619148" y="1975853"/>
            <a:ext cx="77003" cy="71026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BA71365-553D-867B-C1E7-9DB545A33366}"/>
              </a:ext>
            </a:extLst>
          </p:cNvPr>
          <p:cNvSpPr txBox="1"/>
          <p:nvPr/>
        </p:nvSpPr>
        <p:spPr>
          <a:xfrm>
            <a:off x="685800" y="1688069"/>
            <a:ext cx="4285147" cy="369332"/>
          </a:xfrm>
          <a:prstGeom prst="rect">
            <a:avLst/>
          </a:prstGeom>
          <a:noFill/>
        </p:spPr>
        <p:txBody>
          <a:bodyPr wrap="none" rtlCol="0">
            <a:spAutoFit/>
          </a:bodyPr>
          <a:lstStyle/>
          <a:p>
            <a:r>
              <a:rPr lang="en-US" dirty="0"/>
              <a:t>Back in the main </a:t>
            </a:r>
            <a:r>
              <a:rPr lang="en-US" dirty="0" err="1"/>
              <a:t>DelayTime</a:t>
            </a:r>
            <a:r>
              <a:rPr lang="en-US" dirty="0"/>
              <a:t> window</a:t>
            </a:r>
          </a:p>
        </p:txBody>
      </p:sp>
    </p:spTree>
    <p:extLst>
      <p:ext uri="{BB962C8B-B14F-4D97-AF65-F5344CB8AC3E}">
        <p14:creationId xmlns:p14="http://schemas.microsoft.com/office/powerpoint/2010/main" val="2106208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FF4DD-5F3B-58B5-5B3F-2BC16FCB9AB2}"/>
              </a:ext>
            </a:extLst>
          </p:cNvPr>
          <p:cNvSpPr>
            <a:spLocks noGrp="1"/>
          </p:cNvSpPr>
          <p:nvPr>
            <p:ph type="title"/>
          </p:nvPr>
        </p:nvSpPr>
        <p:spPr/>
        <p:txBody>
          <a:bodyPr/>
          <a:lstStyle/>
          <a:p>
            <a:r>
              <a:rPr lang="en-US" dirty="0"/>
              <a:t>Analysis options</a:t>
            </a:r>
          </a:p>
        </p:txBody>
      </p:sp>
      <p:sp>
        <p:nvSpPr>
          <p:cNvPr id="3" name="Content Placeholder 2">
            <a:extLst>
              <a:ext uri="{FF2B5EF4-FFF2-40B4-BE49-F238E27FC236}">
                <a16:creationId xmlns:a16="http://schemas.microsoft.com/office/drawing/2014/main" id="{4193B0C1-E116-00EB-7D4D-AF23FFB6B31D}"/>
              </a:ext>
            </a:extLst>
          </p:cNvPr>
          <p:cNvSpPr>
            <a:spLocks noGrp="1"/>
          </p:cNvSpPr>
          <p:nvPr>
            <p:ph sz="half" idx="1"/>
          </p:nvPr>
        </p:nvSpPr>
        <p:spPr/>
        <p:txBody>
          <a:bodyPr>
            <a:normAutofit/>
          </a:bodyPr>
          <a:lstStyle/>
          <a:p>
            <a:r>
              <a:rPr lang="en-US" sz="1800" dirty="0"/>
              <a:t>Minimum valid picks – Shots and Stations with fewer picks will have their delay times and velocities interpolated from nearby shots and stations</a:t>
            </a:r>
          </a:p>
          <a:p>
            <a:r>
              <a:rPr lang="en-US" sz="1800" dirty="0"/>
              <a:t>Velocity smoothing – the smoothing radius should be about the max branch offset. Smoothing is applied after each update</a:t>
            </a:r>
          </a:p>
          <a:p>
            <a:r>
              <a:rPr lang="en-US" sz="1800" dirty="0"/>
              <a:t>Pick decimation – 1 means no decimation, 2 means use every other pick, </a:t>
            </a:r>
            <a:r>
              <a:rPr lang="en-US" sz="1800" dirty="0" err="1"/>
              <a:t>etc</a:t>
            </a:r>
            <a:endParaRPr lang="en-US" sz="1800" dirty="0"/>
          </a:p>
          <a:p>
            <a:r>
              <a:rPr lang="en-US" sz="1800" dirty="0"/>
              <a:t>Water velocity – used for various OBC and marine raypath corrections</a:t>
            </a:r>
          </a:p>
          <a:p>
            <a:r>
              <a:rPr lang="en-US" sz="1800" dirty="0"/>
              <a:t>Pick version – Don’t forget to pick correct version!</a:t>
            </a:r>
          </a:p>
        </p:txBody>
      </p:sp>
      <p:pic>
        <p:nvPicPr>
          <p:cNvPr id="6" name="Content Placeholder 5" descr="A screenshot of a computer&#10;&#10;AI-generated content may be incorrect.">
            <a:extLst>
              <a:ext uri="{FF2B5EF4-FFF2-40B4-BE49-F238E27FC236}">
                <a16:creationId xmlns:a16="http://schemas.microsoft.com/office/drawing/2014/main" id="{1F78CCFF-B14D-A597-38E2-B7F9D982362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29789" y="2193925"/>
            <a:ext cx="4218821" cy="4024313"/>
          </a:xfrm>
        </p:spPr>
      </p:pic>
    </p:spTree>
    <p:extLst>
      <p:ext uri="{BB962C8B-B14F-4D97-AF65-F5344CB8AC3E}">
        <p14:creationId xmlns:p14="http://schemas.microsoft.com/office/powerpoint/2010/main" val="299433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1075-35D0-ACD7-39D6-9F994AC31A42}"/>
              </a:ext>
            </a:extLst>
          </p:cNvPr>
          <p:cNvSpPr>
            <a:spLocks noGrp="1"/>
          </p:cNvSpPr>
          <p:nvPr>
            <p:ph type="title"/>
          </p:nvPr>
        </p:nvSpPr>
        <p:spPr/>
        <p:txBody>
          <a:bodyPr/>
          <a:lstStyle/>
          <a:p>
            <a:r>
              <a:rPr lang="en-US" dirty="0"/>
              <a:t>Analysis options</a:t>
            </a:r>
          </a:p>
        </p:txBody>
      </p:sp>
      <p:sp>
        <p:nvSpPr>
          <p:cNvPr id="3" name="Content Placeholder 2">
            <a:extLst>
              <a:ext uri="{FF2B5EF4-FFF2-40B4-BE49-F238E27FC236}">
                <a16:creationId xmlns:a16="http://schemas.microsoft.com/office/drawing/2014/main" id="{29008C4D-B9B7-3F05-2A05-7931DB2436BA}"/>
              </a:ext>
            </a:extLst>
          </p:cNvPr>
          <p:cNvSpPr>
            <a:spLocks noGrp="1"/>
          </p:cNvSpPr>
          <p:nvPr>
            <p:ph sz="half" idx="1"/>
          </p:nvPr>
        </p:nvSpPr>
        <p:spPr>
          <a:xfrm>
            <a:off x="762000" y="2479034"/>
            <a:ext cx="5181600" cy="3614593"/>
          </a:xfrm>
        </p:spPr>
        <p:txBody>
          <a:bodyPr>
            <a:normAutofit/>
          </a:bodyPr>
          <a:lstStyle/>
          <a:p>
            <a:r>
              <a:rPr lang="en-US" sz="1800" dirty="0"/>
              <a:t>Keep picks in memory – this can dramatically speed up analysis</a:t>
            </a:r>
          </a:p>
          <a:p>
            <a:r>
              <a:rPr lang="en-US" sz="1800" dirty="0"/>
              <a:t>Smooth delay time field – should only be used for very noisy low-quality picks</a:t>
            </a:r>
          </a:p>
          <a:p>
            <a:r>
              <a:rPr lang="en-US" sz="1800" dirty="0"/>
              <a:t>Taper zone mitigation </a:t>
            </a:r>
          </a:p>
          <a:p>
            <a:r>
              <a:rPr lang="en-US" sz="1800" dirty="0"/>
              <a:t>Velocity dynamic range compression – these options can help stabilize the solution. If selected the range is compressed after smoothing and taper zone options have been applied</a:t>
            </a:r>
          </a:p>
        </p:txBody>
      </p:sp>
      <p:pic>
        <p:nvPicPr>
          <p:cNvPr id="6" name="Content Placeholder 5" descr="A screenshot of a computer&#10;&#10;AI-generated content may be incorrect.">
            <a:extLst>
              <a:ext uri="{FF2B5EF4-FFF2-40B4-BE49-F238E27FC236}">
                <a16:creationId xmlns:a16="http://schemas.microsoft.com/office/drawing/2014/main" id="{EEBD766E-9226-7899-02C9-5F2B7E426F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29789" y="2193925"/>
            <a:ext cx="4218821" cy="4024313"/>
          </a:xfrm>
        </p:spPr>
      </p:pic>
    </p:spTree>
    <p:extLst>
      <p:ext uri="{BB962C8B-B14F-4D97-AF65-F5344CB8AC3E}">
        <p14:creationId xmlns:p14="http://schemas.microsoft.com/office/powerpoint/2010/main" val="307682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692B33-8E73-017E-DC92-F29E6E371FE6}"/>
              </a:ext>
            </a:extLst>
          </p:cNvPr>
          <p:cNvSpPr>
            <a:spLocks noGrp="1"/>
          </p:cNvSpPr>
          <p:nvPr>
            <p:ph type="title"/>
          </p:nvPr>
        </p:nvSpPr>
        <p:spPr/>
        <p:txBody>
          <a:bodyPr/>
          <a:lstStyle/>
          <a:p>
            <a:r>
              <a:rPr lang="en-US" dirty="0"/>
              <a:t>Delay time analysis</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667B3E1-83CA-E30A-2333-5A96F8845B47}"/>
                  </a:ext>
                </a:extLst>
              </p:cNvPr>
              <p:cNvSpPr txBox="1"/>
              <p:nvPr/>
            </p:nvSpPr>
            <p:spPr>
              <a:xfrm>
                <a:off x="3662216" y="2676933"/>
                <a:ext cx="4022437" cy="689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𝑃</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𝑆</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𝑅</m:t>
                          </m:r>
                        </m:sub>
                      </m:sSub>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𝑅</m:t>
                              </m:r>
                            </m:sub>
                          </m:sSub>
                        </m:num>
                        <m:den>
                          <m:r>
                            <a:rPr lang="en-US" sz="2400" i="1">
                              <a:latin typeface="Cambria Math" panose="02040503050406030204" pitchFamily="18" charset="0"/>
                            </a:rPr>
                            <m:t>𝑋</m:t>
                          </m:r>
                        </m:den>
                      </m:f>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𝑈</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𝑊</m:t>
                          </m:r>
                        </m:sub>
                      </m:sSub>
                    </m:oMath>
                  </m:oMathPara>
                </a14:m>
                <a:endParaRPr lang="en-US" sz="2400" dirty="0"/>
              </a:p>
            </p:txBody>
          </p:sp>
        </mc:Choice>
        <mc:Fallback>
          <p:sp>
            <p:nvSpPr>
              <p:cNvPr id="10" name="TextBox 9">
                <a:extLst>
                  <a:ext uri="{FF2B5EF4-FFF2-40B4-BE49-F238E27FC236}">
                    <a16:creationId xmlns:a16="http://schemas.microsoft.com/office/drawing/2014/main" id="{D667B3E1-83CA-E30A-2333-5A96F8845B47}"/>
                  </a:ext>
                </a:extLst>
              </p:cNvPr>
              <p:cNvSpPr txBox="1">
                <a:spLocks noRot="1" noChangeAspect="1" noMove="1" noResize="1" noEditPoints="1" noAdjustHandles="1" noChangeArrowheads="1" noChangeShapeType="1" noTextEdit="1"/>
              </p:cNvSpPr>
              <p:nvPr/>
            </p:nvSpPr>
            <p:spPr>
              <a:xfrm>
                <a:off x="3662216" y="2676933"/>
                <a:ext cx="4022437" cy="689035"/>
              </a:xfrm>
              <a:prstGeom prst="rect">
                <a:avLst/>
              </a:prstGeom>
              <a:blipFill>
                <a:blip r:embed="rId2"/>
                <a:stretch>
                  <a:fillRect l="-629" b="-16364"/>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CA66209-DA2D-81E2-8E06-D6607686CCAB}"/>
              </a:ext>
            </a:extLst>
          </p:cNvPr>
          <p:cNvSpPr txBox="1"/>
          <p:nvPr/>
        </p:nvSpPr>
        <p:spPr>
          <a:xfrm>
            <a:off x="3511015" y="2182501"/>
            <a:ext cx="4324838" cy="369332"/>
          </a:xfrm>
          <a:prstGeom prst="rect">
            <a:avLst/>
          </a:prstGeom>
          <a:noFill/>
        </p:spPr>
        <p:txBody>
          <a:bodyPr wrap="none" rtlCol="0">
            <a:spAutoFit/>
          </a:bodyPr>
          <a:lstStyle/>
          <a:p>
            <a:r>
              <a:rPr lang="en-US" dirty="0"/>
              <a:t>For a given pick, the delay time formula is:</a:t>
            </a:r>
          </a:p>
        </p:txBody>
      </p:sp>
      <p:sp>
        <p:nvSpPr>
          <p:cNvPr id="2" name="TextBox 1">
            <a:extLst>
              <a:ext uri="{FF2B5EF4-FFF2-40B4-BE49-F238E27FC236}">
                <a16:creationId xmlns:a16="http://schemas.microsoft.com/office/drawing/2014/main" id="{872B9AF3-9145-A885-B6B0-D09E5C8C6F2B}"/>
              </a:ext>
            </a:extLst>
          </p:cNvPr>
          <p:cNvSpPr txBox="1"/>
          <p:nvPr/>
        </p:nvSpPr>
        <p:spPr>
          <a:xfrm>
            <a:off x="545314" y="3985500"/>
            <a:ext cx="10780515" cy="1938992"/>
          </a:xfrm>
          <a:prstGeom prst="rect">
            <a:avLst/>
          </a:prstGeom>
          <a:noFill/>
        </p:spPr>
        <p:txBody>
          <a:bodyPr wrap="none" rtlCol="0">
            <a:spAutoFit/>
          </a:bodyPr>
          <a:lstStyle/>
          <a:p>
            <a:pPr marL="285750" indent="-285750">
              <a:buFont typeface="Arial" panose="020B0604020202020204" pitchFamily="34" charset="0"/>
              <a:buChar char="•"/>
            </a:pPr>
            <a:r>
              <a:rPr lang="en-US" sz="2000" dirty="0" err="1"/>
              <a:t>Tp</a:t>
            </a:r>
            <a:r>
              <a:rPr lang="en-US" sz="2000" dirty="0"/>
              <a:t> is the first break pick</a:t>
            </a:r>
          </a:p>
          <a:p>
            <a:pPr marL="285750" indent="-285750">
              <a:buFont typeface="Arial" panose="020B0604020202020204" pitchFamily="34" charset="0"/>
              <a:buChar char="•"/>
            </a:pPr>
            <a:r>
              <a:rPr lang="en-US" sz="2000" dirty="0"/>
              <a:t>Ds is the shot delay time</a:t>
            </a:r>
          </a:p>
          <a:p>
            <a:pPr marL="285750" indent="-285750">
              <a:buFont typeface="Arial" panose="020B0604020202020204" pitchFamily="34" charset="0"/>
              <a:buChar char="•"/>
            </a:pPr>
            <a:r>
              <a:rPr lang="en-US" sz="2000" dirty="0"/>
              <a:t>Dr is the receiver delay time</a:t>
            </a:r>
          </a:p>
          <a:p>
            <a:pPr marL="285750" indent="-285750">
              <a:buFont typeface="Arial" panose="020B0604020202020204" pitchFamily="34" charset="0"/>
              <a:buChar char="•"/>
            </a:pPr>
            <a:r>
              <a:rPr lang="en-US" sz="2000" dirty="0"/>
              <a:t>Tu is the uphole correction. The uphole correction “moves” the shot to the surface</a:t>
            </a:r>
          </a:p>
          <a:p>
            <a:pPr marL="285750" indent="-285750">
              <a:buFont typeface="Arial" panose="020B0604020202020204" pitchFamily="34" charset="0"/>
              <a:buChar char="•"/>
            </a:pPr>
            <a:r>
              <a:rPr lang="en-US" sz="2000" dirty="0"/>
              <a:t>Tw is the water bottom correction. This correction moves the shot or receiver to the </a:t>
            </a:r>
          </a:p>
          <a:p>
            <a:r>
              <a:rPr lang="en-US" sz="2000" dirty="0"/>
              <a:t>water bottom</a:t>
            </a:r>
          </a:p>
        </p:txBody>
      </p:sp>
    </p:spTree>
    <p:extLst>
      <p:ext uri="{BB962C8B-B14F-4D97-AF65-F5344CB8AC3E}">
        <p14:creationId xmlns:p14="http://schemas.microsoft.com/office/powerpoint/2010/main" val="272868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179C-0E93-491C-F3FD-3DF830D84D8A}"/>
              </a:ext>
            </a:extLst>
          </p:cNvPr>
          <p:cNvSpPr>
            <a:spLocks noGrp="1"/>
          </p:cNvSpPr>
          <p:nvPr>
            <p:ph type="title"/>
          </p:nvPr>
        </p:nvSpPr>
        <p:spPr/>
        <p:txBody>
          <a:bodyPr/>
          <a:lstStyle/>
          <a:p>
            <a:r>
              <a:rPr lang="en-US" dirty="0"/>
              <a:t>Viewing the analysis results</a:t>
            </a:r>
          </a:p>
        </p:txBody>
      </p:sp>
      <p:sp>
        <p:nvSpPr>
          <p:cNvPr id="5" name="Content Placeholder 4">
            <a:extLst>
              <a:ext uri="{FF2B5EF4-FFF2-40B4-BE49-F238E27FC236}">
                <a16:creationId xmlns:a16="http://schemas.microsoft.com/office/drawing/2014/main" id="{21B15DAB-EBB2-FF63-5DEC-3E21C7AD4220}"/>
              </a:ext>
            </a:extLst>
          </p:cNvPr>
          <p:cNvSpPr>
            <a:spLocks noGrp="1"/>
          </p:cNvSpPr>
          <p:nvPr>
            <p:ph sz="half" idx="1"/>
          </p:nvPr>
        </p:nvSpPr>
        <p:spPr>
          <a:xfrm>
            <a:off x="228600" y="1924627"/>
            <a:ext cx="4398818" cy="4351338"/>
          </a:xfrm>
        </p:spPr>
        <p:txBody>
          <a:bodyPr>
            <a:normAutofit/>
          </a:bodyPr>
          <a:lstStyle/>
          <a:p>
            <a:r>
              <a:rPr lang="en-US" sz="1800" dirty="0"/>
              <a:t>The delay times and refractor velocities may be viewed under the Map view</a:t>
            </a:r>
          </a:p>
          <a:p>
            <a:r>
              <a:rPr lang="en-US" sz="1800" dirty="0"/>
              <a:t>It’s a good idea to view the error terms here</a:t>
            </a:r>
          </a:p>
          <a:p>
            <a:r>
              <a:rPr lang="en-US" sz="1800" dirty="0"/>
              <a:t>View either at shot and station locations or interpolated to a grid</a:t>
            </a:r>
          </a:p>
          <a:p>
            <a:r>
              <a:rPr lang="en-US" sz="1800" dirty="0"/>
              <a:t>The histogram plot can show any outlying delay times</a:t>
            </a:r>
          </a:p>
        </p:txBody>
      </p:sp>
      <p:pic>
        <p:nvPicPr>
          <p:cNvPr id="8" name="Content Placeholder 7" descr="A screenshot of a computer&#10;&#10;AI-generated content may be incorrect.">
            <a:extLst>
              <a:ext uri="{FF2B5EF4-FFF2-40B4-BE49-F238E27FC236}">
                <a16:creationId xmlns:a16="http://schemas.microsoft.com/office/drawing/2014/main" id="{B14700CB-8604-6168-1DF3-909F5550999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11085" y="1924627"/>
            <a:ext cx="6521048" cy="4569836"/>
          </a:xfrm>
        </p:spPr>
      </p:pic>
    </p:spTree>
    <p:extLst>
      <p:ext uri="{BB962C8B-B14F-4D97-AF65-F5344CB8AC3E}">
        <p14:creationId xmlns:p14="http://schemas.microsoft.com/office/powerpoint/2010/main" val="332697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DDCC6-C3AA-E56D-90C1-3B5B583DA4BE}"/>
              </a:ext>
            </a:extLst>
          </p:cNvPr>
          <p:cNvSpPr>
            <a:spLocks noGrp="1"/>
          </p:cNvSpPr>
          <p:nvPr>
            <p:ph type="title"/>
          </p:nvPr>
        </p:nvSpPr>
        <p:spPr/>
        <p:txBody>
          <a:bodyPr/>
          <a:lstStyle/>
          <a:p>
            <a:r>
              <a:rPr lang="en-US" dirty="0"/>
              <a:t>Pick QC display</a:t>
            </a:r>
          </a:p>
        </p:txBody>
      </p:sp>
      <p:sp>
        <p:nvSpPr>
          <p:cNvPr id="3" name="Content Placeholder 2">
            <a:extLst>
              <a:ext uri="{FF2B5EF4-FFF2-40B4-BE49-F238E27FC236}">
                <a16:creationId xmlns:a16="http://schemas.microsoft.com/office/drawing/2014/main" id="{C3AACDB2-4FE9-DBEC-D312-A8C129558FBC}"/>
              </a:ext>
            </a:extLst>
          </p:cNvPr>
          <p:cNvSpPr>
            <a:spLocks noGrp="1"/>
          </p:cNvSpPr>
          <p:nvPr>
            <p:ph sz="half" idx="1"/>
          </p:nvPr>
        </p:nvSpPr>
        <p:spPr/>
        <p:txBody>
          <a:bodyPr>
            <a:normAutofit lnSpcReduction="10000"/>
          </a:bodyPr>
          <a:lstStyle/>
          <a:p>
            <a:r>
              <a:rPr lang="en-US" sz="1800" dirty="0"/>
              <a:t>Left-click on a shot in the basemap</a:t>
            </a:r>
          </a:p>
          <a:p>
            <a:r>
              <a:rPr lang="en-US" sz="1800" dirty="0"/>
              <a:t>Select the pick version used for analysis</a:t>
            </a:r>
          </a:p>
          <a:p>
            <a:r>
              <a:rPr lang="en-US" sz="1800" dirty="0"/>
              <a:t>Turn on corrections, if needed</a:t>
            </a:r>
          </a:p>
          <a:p>
            <a:r>
              <a:rPr lang="en-US" sz="1800" dirty="0"/>
              <a:t>In the upper plot the red dots are the picks, blue dots are predicted by the delay time solution</a:t>
            </a:r>
          </a:p>
          <a:p>
            <a:r>
              <a:rPr lang="en-US" sz="1800" dirty="0"/>
              <a:t>The middle plot shows the error plotted by offset. Any velocity field issues will be visible here</a:t>
            </a:r>
          </a:p>
          <a:p>
            <a:r>
              <a:rPr lang="en-US" sz="1800" dirty="0"/>
              <a:t>The lower plot shows error plotted by azimuth. Any geometry errors will be visible.</a:t>
            </a:r>
          </a:p>
          <a:p>
            <a:r>
              <a:rPr lang="en-US" sz="1800" dirty="0"/>
              <a:t>A double sine wave might indicate horizontal anisotropy</a:t>
            </a:r>
          </a:p>
        </p:txBody>
      </p:sp>
      <p:pic>
        <p:nvPicPr>
          <p:cNvPr id="6" name="Content Placeholder 5" descr="A screenshot of a computer&#10;&#10;AI-generated content may be incorrect.">
            <a:extLst>
              <a:ext uri="{FF2B5EF4-FFF2-40B4-BE49-F238E27FC236}">
                <a16:creationId xmlns:a16="http://schemas.microsoft.com/office/drawing/2014/main" id="{593CC481-59E7-C8E5-5D05-9B4216B7B3F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791101"/>
            <a:ext cx="5790302" cy="4385862"/>
          </a:xfrm>
        </p:spPr>
      </p:pic>
    </p:spTree>
    <p:extLst>
      <p:ext uri="{BB962C8B-B14F-4D97-AF65-F5344CB8AC3E}">
        <p14:creationId xmlns:p14="http://schemas.microsoft.com/office/powerpoint/2010/main" val="134063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FAF52-A487-9D12-9695-631B1475B570}"/>
              </a:ext>
            </a:extLst>
          </p:cNvPr>
          <p:cNvSpPr>
            <a:spLocks noGrp="1"/>
          </p:cNvSpPr>
          <p:nvPr>
            <p:ph type="title"/>
          </p:nvPr>
        </p:nvSpPr>
        <p:spPr/>
        <p:txBody>
          <a:bodyPr/>
          <a:lstStyle/>
          <a:p>
            <a:r>
              <a:rPr lang="en-US" dirty="0"/>
              <a:t>Pick error histogram</a:t>
            </a:r>
          </a:p>
        </p:txBody>
      </p:sp>
      <p:pic>
        <p:nvPicPr>
          <p:cNvPr id="8" name="Content Placeholder 7" descr="A screenshot of a computer&#10;&#10;AI-generated content may be incorrect.">
            <a:extLst>
              <a:ext uri="{FF2B5EF4-FFF2-40B4-BE49-F238E27FC236}">
                <a16:creationId xmlns:a16="http://schemas.microsoft.com/office/drawing/2014/main" id="{029ED706-7480-E758-947A-F35F195C73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9559" y="2057401"/>
            <a:ext cx="7932882" cy="4473665"/>
          </a:xfrm>
        </p:spPr>
      </p:pic>
    </p:spTree>
    <p:extLst>
      <p:ext uri="{BB962C8B-B14F-4D97-AF65-F5344CB8AC3E}">
        <p14:creationId xmlns:p14="http://schemas.microsoft.com/office/powerpoint/2010/main" val="226410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631B-6AD4-6592-6AA2-265E2010FD70}"/>
              </a:ext>
            </a:extLst>
          </p:cNvPr>
          <p:cNvSpPr>
            <a:spLocks noGrp="1"/>
          </p:cNvSpPr>
          <p:nvPr>
            <p:ph type="title"/>
          </p:nvPr>
        </p:nvSpPr>
        <p:spPr/>
        <p:txBody>
          <a:bodyPr/>
          <a:lstStyle/>
          <a:p>
            <a:r>
              <a:rPr lang="en-US" dirty="0"/>
              <a:t>Comments</a:t>
            </a:r>
          </a:p>
        </p:txBody>
      </p:sp>
      <p:sp>
        <p:nvSpPr>
          <p:cNvPr id="3" name="Content Placeholder 2">
            <a:extLst>
              <a:ext uri="{FF2B5EF4-FFF2-40B4-BE49-F238E27FC236}">
                <a16:creationId xmlns:a16="http://schemas.microsoft.com/office/drawing/2014/main" id="{3FACC6A1-EB49-A22A-AAF0-47B41D1E1EEE}"/>
              </a:ext>
            </a:extLst>
          </p:cNvPr>
          <p:cNvSpPr>
            <a:spLocks noGrp="1"/>
          </p:cNvSpPr>
          <p:nvPr>
            <p:ph idx="1"/>
          </p:nvPr>
        </p:nvSpPr>
        <p:spPr>
          <a:xfrm>
            <a:off x="838200" y="1661161"/>
            <a:ext cx="10515600" cy="4739640"/>
          </a:xfrm>
        </p:spPr>
        <p:txBody>
          <a:bodyPr>
            <a:normAutofit lnSpcReduction="10000"/>
          </a:bodyPr>
          <a:lstStyle/>
          <a:p>
            <a:r>
              <a:rPr lang="en-US" sz="1800" dirty="0"/>
              <a:t>Assumes first break picks available</a:t>
            </a:r>
          </a:p>
          <a:p>
            <a:r>
              <a:rPr lang="en-US" sz="1800" dirty="0"/>
              <a:t>Phoenix makes model creation simple, you’ll likely have several delay time solutions for each project</a:t>
            </a:r>
          </a:p>
          <a:p>
            <a:r>
              <a:rPr lang="en-US" sz="1800" dirty="0"/>
              <a:t>Delay time analysis usually provides very high-quality statics, but the physical models generally aren’t terribly realistic</a:t>
            </a:r>
          </a:p>
          <a:p>
            <a:r>
              <a:rPr lang="en-US" sz="1800" dirty="0"/>
              <a:t>Lots of decisions to make:</a:t>
            </a:r>
          </a:p>
          <a:p>
            <a:pPr lvl="1"/>
            <a:r>
              <a:rPr lang="en-US" sz="1800" dirty="0"/>
              <a:t>Refractor assignment</a:t>
            </a:r>
          </a:p>
          <a:p>
            <a:pPr lvl="2"/>
            <a:r>
              <a:rPr lang="en-US" dirty="0"/>
              <a:t>How many refractors?</a:t>
            </a:r>
          </a:p>
          <a:p>
            <a:pPr lvl="2"/>
            <a:r>
              <a:rPr lang="en-US" dirty="0"/>
              <a:t>Refractor offset ranges?</a:t>
            </a:r>
          </a:p>
          <a:p>
            <a:pPr lvl="1"/>
            <a:r>
              <a:rPr lang="en-US" sz="1800" dirty="0"/>
              <a:t>Analysis (computing velocities and delay times from picks)</a:t>
            </a:r>
          </a:p>
          <a:p>
            <a:pPr lvl="2"/>
            <a:r>
              <a:rPr lang="en-US" dirty="0"/>
              <a:t>Smoothing</a:t>
            </a:r>
          </a:p>
          <a:p>
            <a:pPr lvl="2"/>
            <a:r>
              <a:rPr lang="en-US" dirty="0"/>
              <a:t>Velocity range compression</a:t>
            </a:r>
          </a:p>
          <a:p>
            <a:pPr lvl="1"/>
            <a:r>
              <a:rPr lang="en-US" sz="1800" dirty="0"/>
              <a:t>Model generation (physical model from delay times)</a:t>
            </a:r>
          </a:p>
          <a:p>
            <a:pPr lvl="2"/>
            <a:r>
              <a:rPr lang="en-US" dirty="0"/>
              <a:t>Define using weathering velocity guess?</a:t>
            </a:r>
          </a:p>
          <a:p>
            <a:pPr lvl="2"/>
            <a:r>
              <a:rPr lang="en-US" dirty="0"/>
              <a:t>Or define using refractor elevation guess?</a:t>
            </a:r>
          </a:p>
          <a:p>
            <a:endParaRPr lang="en-US" dirty="0"/>
          </a:p>
        </p:txBody>
      </p:sp>
    </p:spTree>
    <p:extLst>
      <p:ext uri="{BB962C8B-B14F-4D97-AF65-F5344CB8AC3E}">
        <p14:creationId xmlns:p14="http://schemas.microsoft.com/office/powerpoint/2010/main" val="2170988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819D-2333-1C6D-BFE2-EE2B9C1C6005}"/>
              </a:ext>
            </a:extLst>
          </p:cNvPr>
          <p:cNvSpPr>
            <a:spLocks noGrp="1"/>
          </p:cNvSpPr>
          <p:nvPr>
            <p:ph type="title"/>
          </p:nvPr>
        </p:nvSpPr>
        <p:spPr/>
        <p:txBody>
          <a:bodyPr/>
          <a:lstStyle/>
          <a:p>
            <a:r>
              <a:rPr lang="en-US" dirty="0"/>
              <a:t>Shot/Station delay time stacks</a:t>
            </a:r>
          </a:p>
        </p:txBody>
      </p:sp>
      <p:sp>
        <p:nvSpPr>
          <p:cNvPr id="3" name="Content Placeholder 2">
            <a:extLst>
              <a:ext uri="{FF2B5EF4-FFF2-40B4-BE49-F238E27FC236}">
                <a16:creationId xmlns:a16="http://schemas.microsoft.com/office/drawing/2014/main" id="{2C1A0679-2066-7CB1-4ABC-F49E77B1103D}"/>
              </a:ext>
            </a:extLst>
          </p:cNvPr>
          <p:cNvSpPr>
            <a:spLocks noGrp="1"/>
          </p:cNvSpPr>
          <p:nvPr>
            <p:ph idx="1"/>
          </p:nvPr>
        </p:nvSpPr>
        <p:spPr/>
        <p:txBody>
          <a:bodyPr>
            <a:normAutofit fontScale="92500" lnSpcReduction="20000"/>
          </a:bodyPr>
          <a:lstStyle/>
          <a:p>
            <a:endParaRPr lang="en-US" dirty="0"/>
          </a:p>
          <a:p>
            <a:r>
              <a:rPr lang="en-US" dirty="0"/>
              <a:t>Possibly the most important step!</a:t>
            </a:r>
          </a:p>
          <a:p>
            <a:r>
              <a:rPr lang="en-US" dirty="0"/>
              <a:t>Stacks are used to</a:t>
            </a:r>
          </a:p>
          <a:p>
            <a:pPr lvl="1"/>
            <a:r>
              <a:rPr lang="en-US" dirty="0"/>
              <a:t> QC and refine the delay time solution</a:t>
            </a:r>
          </a:p>
          <a:p>
            <a:pPr lvl="1"/>
            <a:r>
              <a:rPr lang="en-US" dirty="0"/>
              <a:t>Find misplaced shots</a:t>
            </a:r>
          </a:p>
          <a:p>
            <a:pPr lvl="1"/>
            <a:r>
              <a:rPr lang="en-US" dirty="0"/>
              <a:t>Repair receiver polarity flips</a:t>
            </a:r>
          </a:p>
          <a:p>
            <a:r>
              <a:rPr lang="en-US" dirty="0"/>
              <a:t>Creating stacks is straightforward</a:t>
            </a:r>
          </a:p>
          <a:p>
            <a:pPr lvl="1"/>
            <a:r>
              <a:rPr lang="en-US" dirty="0"/>
              <a:t>Gather all traces for each shot and receiver</a:t>
            </a:r>
          </a:p>
          <a:p>
            <a:pPr lvl="1"/>
            <a:r>
              <a:rPr lang="en-US" dirty="0"/>
              <a:t>Keep those traces within selected offset range</a:t>
            </a:r>
          </a:p>
          <a:p>
            <a:pPr lvl="1"/>
            <a:r>
              <a:rPr lang="en-US" dirty="0"/>
              <a:t>Shift the traces by the delay time solution, including any uphole and water bottom corrections</a:t>
            </a:r>
          </a:p>
          <a:p>
            <a:pPr lvl="1"/>
            <a:r>
              <a:rPr lang="en-US" dirty="0"/>
              <a:t>Stack the traces</a:t>
            </a:r>
          </a:p>
          <a:p>
            <a:pPr lvl="1"/>
            <a:r>
              <a:rPr lang="en-US" dirty="0"/>
              <a:t>The result is one stacked trace per </a:t>
            </a:r>
            <a:r>
              <a:rPr lang="en-US"/>
              <a:t>shot and station</a:t>
            </a:r>
            <a:endParaRPr lang="en-US" dirty="0"/>
          </a:p>
          <a:p>
            <a:pPr lvl="1"/>
            <a:r>
              <a:rPr lang="en-US" dirty="0"/>
              <a:t>Repeat the above for all branches</a:t>
            </a:r>
          </a:p>
        </p:txBody>
      </p:sp>
    </p:spTree>
    <p:extLst>
      <p:ext uri="{BB962C8B-B14F-4D97-AF65-F5344CB8AC3E}">
        <p14:creationId xmlns:p14="http://schemas.microsoft.com/office/powerpoint/2010/main" val="2208590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2C98-E5B8-4D9A-22AB-34C5B1481AA3}"/>
              </a:ext>
            </a:extLst>
          </p:cNvPr>
          <p:cNvSpPr>
            <a:spLocks noGrp="1"/>
          </p:cNvSpPr>
          <p:nvPr>
            <p:ph type="title"/>
          </p:nvPr>
        </p:nvSpPr>
        <p:spPr/>
        <p:txBody>
          <a:bodyPr/>
          <a:lstStyle/>
          <a:p>
            <a:r>
              <a:rPr lang="en-US" dirty="0"/>
              <a:t>Shot/Station delay time stacks</a:t>
            </a:r>
          </a:p>
        </p:txBody>
      </p:sp>
      <p:sp>
        <p:nvSpPr>
          <p:cNvPr id="3" name="Content Placeholder 2">
            <a:extLst>
              <a:ext uri="{FF2B5EF4-FFF2-40B4-BE49-F238E27FC236}">
                <a16:creationId xmlns:a16="http://schemas.microsoft.com/office/drawing/2014/main" id="{81444433-35B5-AC8D-6619-D0DC3FCAAC77}"/>
              </a:ext>
            </a:extLst>
          </p:cNvPr>
          <p:cNvSpPr>
            <a:spLocks noGrp="1"/>
          </p:cNvSpPr>
          <p:nvPr>
            <p:ph idx="1"/>
          </p:nvPr>
        </p:nvSpPr>
        <p:spPr/>
        <p:txBody>
          <a:bodyPr/>
          <a:lstStyle/>
          <a:p>
            <a:r>
              <a:rPr lang="en-US" dirty="0"/>
              <a:t>There are some significant differences between Flatirons and Phoenix</a:t>
            </a:r>
          </a:p>
          <a:p>
            <a:r>
              <a:rPr lang="en-US" dirty="0"/>
              <a:t>In Phoenix, a “Stack” consists of</a:t>
            </a:r>
          </a:p>
          <a:p>
            <a:pPr lvl="1"/>
            <a:r>
              <a:rPr lang="en-US" dirty="0"/>
              <a:t>Stacked traces for all the shots and stations</a:t>
            </a:r>
          </a:p>
          <a:p>
            <a:pPr lvl="1"/>
            <a:r>
              <a:rPr lang="en-US" dirty="0"/>
              <a:t>A complete snapshot of the current delay time solution. This makes it easy to go back to a prior solution if needed</a:t>
            </a:r>
          </a:p>
          <a:p>
            <a:pPr lvl="1"/>
            <a:r>
              <a:rPr lang="en-US" dirty="0"/>
              <a:t>All branches are stacked simultaneously, no need to stack one at a time</a:t>
            </a:r>
          </a:p>
          <a:p>
            <a:pPr lvl="1"/>
            <a:r>
              <a:rPr lang="en-US" dirty="0"/>
              <a:t>Stacking is threaded, and runs as a batch process</a:t>
            </a:r>
          </a:p>
          <a:p>
            <a:r>
              <a:rPr lang="en-US" dirty="0"/>
              <a:t>Picking the stacks in Flatirons causes the delay time field to be immediately updated. This is not the case in Phoenix. Instead, this step is performed after picking all shots and stations </a:t>
            </a:r>
          </a:p>
          <a:p>
            <a:pPr lvl="1"/>
            <a:endParaRPr lang="en-US" dirty="0"/>
          </a:p>
        </p:txBody>
      </p:sp>
    </p:spTree>
    <p:extLst>
      <p:ext uri="{BB962C8B-B14F-4D97-AF65-F5344CB8AC3E}">
        <p14:creationId xmlns:p14="http://schemas.microsoft.com/office/powerpoint/2010/main" val="1401751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5941-969C-A636-E2A1-4B8C24E66A93}"/>
              </a:ext>
            </a:extLst>
          </p:cNvPr>
          <p:cNvSpPr>
            <a:spLocks noGrp="1"/>
          </p:cNvSpPr>
          <p:nvPr>
            <p:ph type="title"/>
          </p:nvPr>
        </p:nvSpPr>
        <p:spPr/>
        <p:txBody>
          <a:bodyPr/>
          <a:lstStyle/>
          <a:p>
            <a:r>
              <a:rPr lang="en-US" dirty="0"/>
              <a:t>Shot/Station delay time stacks</a:t>
            </a:r>
          </a:p>
        </p:txBody>
      </p:sp>
      <p:pic>
        <p:nvPicPr>
          <p:cNvPr id="5" name="Content Placeholder 4" descr="A screenshot of a computer&#10;&#10;AI-generated content may be incorrect.">
            <a:extLst>
              <a:ext uri="{FF2B5EF4-FFF2-40B4-BE49-F238E27FC236}">
                <a16:creationId xmlns:a16="http://schemas.microsoft.com/office/drawing/2014/main" id="{830869F9-0BCD-6541-0676-1D53C38F0E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319" y="2426733"/>
            <a:ext cx="7767782" cy="4307215"/>
          </a:xfrm>
        </p:spPr>
      </p:pic>
      <p:sp>
        <p:nvSpPr>
          <p:cNvPr id="6" name="TextBox 5">
            <a:extLst>
              <a:ext uri="{FF2B5EF4-FFF2-40B4-BE49-F238E27FC236}">
                <a16:creationId xmlns:a16="http://schemas.microsoft.com/office/drawing/2014/main" id="{13446C32-85DE-E80C-CBCC-DB1B0ADDBBF3}"/>
              </a:ext>
            </a:extLst>
          </p:cNvPr>
          <p:cNvSpPr txBox="1"/>
          <p:nvPr/>
        </p:nvSpPr>
        <p:spPr>
          <a:xfrm>
            <a:off x="73469" y="1817608"/>
            <a:ext cx="4174348" cy="369332"/>
          </a:xfrm>
          <a:prstGeom prst="rect">
            <a:avLst/>
          </a:prstGeom>
          <a:noFill/>
        </p:spPr>
        <p:txBody>
          <a:bodyPr wrap="none" rtlCol="0">
            <a:spAutoFit/>
          </a:bodyPr>
          <a:lstStyle/>
          <a:p>
            <a:r>
              <a:rPr lang="en-US" dirty="0"/>
              <a:t>Navigate to the Shot/Station Stacks tab</a:t>
            </a:r>
          </a:p>
        </p:txBody>
      </p:sp>
      <p:sp>
        <p:nvSpPr>
          <p:cNvPr id="7" name="TextBox 6">
            <a:extLst>
              <a:ext uri="{FF2B5EF4-FFF2-40B4-BE49-F238E27FC236}">
                <a16:creationId xmlns:a16="http://schemas.microsoft.com/office/drawing/2014/main" id="{6665909E-5C83-DCAC-0A77-40D5CE4721BF}"/>
              </a:ext>
            </a:extLst>
          </p:cNvPr>
          <p:cNvSpPr txBox="1"/>
          <p:nvPr/>
        </p:nvSpPr>
        <p:spPr>
          <a:xfrm>
            <a:off x="5383645" y="1817608"/>
            <a:ext cx="2730812" cy="369332"/>
          </a:xfrm>
          <a:prstGeom prst="rect">
            <a:avLst/>
          </a:prstGeom>
          <a:noFill/>
        </p:spPr>
        <p:txBody>
          <a:bodyPr wrap="none" rtlCol="0">
            <a:spAutoFit/>
          </a:bodyPr>
          <a:lstStyle/>
          <a:p>
            <a:r>
              <a:rPr lang="en-US" dirty="0"/>
              <a:t>Click the green “+” button</a:t>
            </a:r>
          </a:p>
        </p:txBody>
      </p:sp>
      <p:sp>
        <p:nvSpPr>
          <p:cNvPr id="8" name="Arrow: Down 7">
            <a:extLst>
              <a:ext uri="{FF2B5EF4-FFF2-40B4-BE49-F238E27FC236}">
                <a16:creationId xmlns:a16="http://schemas.microsoft.com/office/drawing/2014/main" id="{83046C33-CC3F-786A-3729-20774C127B10}"/>
              </a:ext>
            </a:extLst>
          </p:cNvPr>
          <p:cNvSpPr/>
          <p:nvPr/>
        </p:nvSpPr>
        <p:spPr>
          <a:xfrm>
            <a:off x="3287901" y="2221225"/>
            <a:ext cx="129309" cy="8229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4271016-0D3F-784D-9B8D-603B93D9D23B}"/>
              </a:ext>
            </a:extLst>
          </p:cNvPr>
          <p:cNvSpPr/>
          <p:nvPr/>
        </p:nvSpPr>
        <p:spPr>
          <a:xfrm>
            <a:off x="6506074" y="2186940"/>
            <a:ext cx="95163" cy="9984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7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A3DE-A160-6C9E-D42A-0EFE38B4FCD2}"/>
              </a:ext>
            </a:extLst>
          </p:cNvPr>
          <p:cNvSpPr>
            <a:spLocks noGrp="1"/>
          </p:cNvSpPr>
          <p:nvPr>
            <p:ph type="title"/>
          </p:nvPr>
        </p:nvSpPr>
        <p:spPr/>
        <p:txBody>
          <a:bodyPr/>
          <a:lstStyle/>
          <a:p>
            <a:r>
              <a:rPr lang="en-US" dirty="0"/>
              <a:t>Shot/Station delay time stacks</a:t>
            </a:r>
          </a:p>
        </p:txBody>
      </p:sp>
      <p:pic>
        <p:nvPicPr>
          <p:cNvPr id="6" name="Content Placeholder 5" descr="A screenshot of a computer&#10;&#10;AI-generated content may be incorrect.">
            <a:extLst>
              <a:ext uri="{FF2B5EF4-FFF2-40B4-BE49-F238E27FC236}">
                <a16:creationId xmlns:a16="http://schemas.microsoft.com/office/drawing/2014/main" id="{D25FE897-7A58-2CC1-8771-69793D4EC50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36030" y="1962012"/>
            <a:ext cx="2145776" cy="4024313"/>
          </a:xfrm>
        </p:spPr>
      </p:pic>
      <p:sp>
        <p:nvSpPr>
          <p:cNvPr id="4" name="Content Placeholder 3">
            <a:extLst>
              <a:ext uri="{FF2B5EF4-FFF2-40B4-BE49-F238E27FC236}">
                <a16:creationId xmlns:a16="http://schemas.microsoft.com/office/drawing/2014/main" id="{A3C79634-A072-F52C-44E6-844480CF75A7}"/>
              </a:ext>
            </a:extLst>
          </p:cNvPr>
          <p:cNvSpPr>
            <a:spLocks noGrp="1"/>
          </p:cNvSpPr>
          <p:nvPr>
            <p:ph sz="half" idx="2"/>
          </p:nvPr>
        </p:nvSpPr>
        <p:spPr>
          <a:xfrm>
            <a:off x="914400" y="2226477"/>
            <a:ext cx="5597236" cy="3867150"/>
          </a:xfrm>
        </p:spPr>
        <p:txBody>
          <a:bodyPr/>
          <a:lstStyle/>
          <a:p>
            <a:r>
              <a:rPr lang="en-US" dirty="0"/>
              <a:t>Be sure to give the stack a name. </a:t>
            </a:r>
          </a:p>
          <a:p>
            <a:r>
              <a:rPr lang="en-US" dirty="0"/>
              <a:t>On large surveys trace decimation might speed things up</a:t>
            </a:r>
          </a:p>
          <a:p>
            <a:r>
              <a:rPr lang="en-US" dirty="0"/>
              <a:t>Adding RMS trace balance is usually a good idea</a:t>
            </a:r>
          </a:p>
          <a:p>
            <a:r>
              <a:rPr lang="en-US" dirty="0"/>
              <a:t>Stacking runs as a batch process on the local machine</a:t>
            </a:r>
          </a:p>
        </p:txBody>
      </p:sp>
    </p:spTree>
    <p:extLst>
      <p:ext uri="{BB962C8B-B14F-4D97-AF65-F5344CB8AC3E}">
        <p14:creationId xmlns:p14="http://schemas.microsoft.com/office/powerpoint/2010/main" val="1125172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42D1-4A3B-F69F-818C-5F610FF12C76}"/>
              </a:ext>
            </a:extLst>
          </p:cNvPr>
          <p:cNvSpPr>
            <a:spLocks noGrp="1"/>
          </p:cNvSpPr>
          <p:nvPr>
            <p:ph type="title"/>
          </p:nvPr>
        </p:nvSpPr>
        <p:spPr>
          <a:xfrm>
            <a:off x="2834640" y="764373"/>
            <a:ext cx="8610600" cy="1293028"/>
          </a:xfrm>
        </p:spPr>
        <p:txBody>
          <a:bodyPr/>
          <a:lstStyle/>
          <a:p>
            <a:r>
              <a:rPr lang="en-US" dirty="0"/>
              <a:t>Shot/Station delay time stacks</a:t>
            </a:r>
          </a:p>
        </p:txBody>
      </p:sp>
      <p:pic>
        <p:nvPicPr>
          <p:cNvPr id="7" name="Content Placeholder 6" descr="A screenshot of a computer&#10;&#10;AI-generated content may be incorrect.">
            <a:extLst>
              <a:ext uri="{FF2B5EF4-FFF2-40B4-BE49-F238E27FC236}">
                <a16:creationId xmlns:a16="http://schemas.microsoft.com/office/drawing/2014/main" id="{B13C2AD5-0D09-88FD-153B-CB53D8F13B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253" y="2762629"/>
            <a:ext cx="8610600" cy="4075941"/>
          </a:xfrm>
        </p:spPr>
      </p:pic>
      <p:sp>
        <p:nvSpPr>
          <p:cNvPr id="8" name="TextBox 7">
            <a:extLst>
              <a:ext uri="{FF2B5EF4-FFF2-40B4-BE49-F238E27FC236}">
                <a16:creationId xmlns:a16="http://schemas.microsoft.com/office/drawing/2014/main" id="{4B731259-CD49-C88F-FBB6-7B2A51E4CF8A}"/>
              </a:ext>
            </a:extLst>
          </p:cNvPr>
          <p:cNvSpPr txBox="1"/>
          <p:nvPr/>
        </p:nvSpPr>
        <p:spPr>
          <a:xfrm>
            <a:off x="236750" y="2168854"/>
            <a:ext cx="3498137" cy="369332"/>
          </a:xfrm>
          <a:prstGeom prst="rect">
            <a:avLst/>
          </a:prstGeom>
          <a:noFill/>
        </p:spPr>
        <p:txBody>
          <a:bodyPr wrap="none" rtlCol="0">
            <a:spAutoFit/>
          </a:bodyPr>
          <a:lstStyle/>
          <a:p>
            <a:r>
              <a:rPr lang="en-US" dirty="0"/>
              <a:t>Experiment with grouping options</a:t>
            </a:r>
          </a:p>
        </p:txBody>
      </p:sp>
      <p:sp>
        <p:nvSpPr>
          <p:cNvPr id="9" name="TextBox 8">
            <a:extLst>
              <a:ext uri="{FF2B5EF4-FFF2-40B4-BE49-F238E27FC236}">
                <a16:creationId xmlns:a16="http://schemas.microsoft.com/office/drawing/2014/main" id="{9F8F3579-484F-EDAF-0800-063750EC85DC}"/>
              </a:ext>
            </a:extLst>
          </p:cNvPr>
          <p:cNvSpPr txBox="1"/>
          <p:nvPr/>
        </p:nvSpPr>
        <p:spPr>
          <a:xfrm>
            <a:off x="7720804" y="2168853"/>
            <a:ext cx="3275320" cy="369332"/>
          </a:xfrm>
          <a:prstGeom prst="rect">
            <a:avLst/>
          </a:prstGeom>
          <a:noFill/>
        </p:spPr>
        <p:txBody>
          <a:bodyPr wrap="none" rtlCol="0">
            <a:spAutoFit/>
          </a:bodyPr>
          <a:lstStyle/>
          <a:p>
            <a:r>
              <a:rPr lang="en-US" dirty="0"/>
              <a:t>Change display to “</a:t>
            </a:r>
            <a:r>
              <a:rPr lang="en-US" dirty="0" err="1"/>
              <a:t>Pick_Stack</a:t>
            </a:r>
            <a:r>
              <a:rPr lang="en-US" dirty="0"/>
              <a:t>”</a:t>
            </a:r>
          </a:p>
        </p:txBody>
      </p:sp>
      <p:sp>
        <p:nvSpPr>
          <p:cNvPr id="10" name="TextBox 9">
            <a:extLst>
              <a:ext uri="{FF2B5EF4-FFF2-40B4-BE49-F238E27FC236}">
                <a16:creationId xmlns:a16="http://schemas.microsoft.com/office/drawing/2014/main" id="{5490FEA8-C72D-571A-5DB1-EA4E0AC3E2D5}"/>
              </a:ext>
            </a:extLst>
          </p:cNvPr>
          <p:cNvSpPr txBox="1"/>
          <p:nvPr/>
        </p:nvSpPr>
        <p:spPr>
          <a:xfrm>
            <a:off x="5256699" y="2168853"/>
            <a:ext cx="1671611" cy="369332"/>
          </a:xfrm>
          <a:prstGeom prst="rect">
            <a:avLst/>
          </a:prstGeom>
          <a:noFill/>
        </p:spPr>
        <p:txBody>
          <a:bodyPr wrap="none" rtlCol="0">
            <a:spAutoFit/>
          </a:bodyPr>
          <a:lstStyle/>
          <a:p>
            <a:r>
              <a:rPr lang="en-US" dirty="0"/>
              <a:t>Select headers</a:t>
            </a:r>
          </a:p>
        </p:txBody>
      </p:sp>
      <p:sp>
        <p:nvSpPr>
          <p:cNvPr id="11" name="Arrow: Down 10">
            <a:extLst>
              <a:ext uri="{FF2B5EF4-FFF2-40B4-BE49-F238E27FC236}">
                <a16:creationId xmlns:a16="http://schemas.microsoft.com/office/drawing/2014/main" id="{A7C82C02-D514-EBB6-AEA2-0AB612CC0E99}"/>
              </a:ext>
            </a:extLst>
          </p:cNvPr>
          <p:cNvSpPr/>
          <p:nvPr/>
        </p:nvSpPr>
        <p:spPr>
          <a:xfrm>
            <a:off x="2425729" y="2540000"/>
            <a:ext cx="110836" cy="16891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2F47ACC1-6BD5-4075-9DD3-6ADB28375504}"/>
              </a:ext>
            </a:extLst>
          </p:cNvPr>
          <p:cNvSpPr/>
          <p:nvPr/>
        </p:nvSpPr>
        <p:spPr>
          <a:xfrm>
            <a:off x="8646847" y="2538185"/>
            <a:ext cx="110836" cy="93821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BAF449-73F6-52E1-FDF9-0531AE5A5A63}"/>
              </a:ext>
            </a:extLst>
          </p:cNvPr>
          <p:cNvSpPr txBox="1"/>
          <p:nvPr/>
        </p:nvSpPr>
        <p:spPr>
          <a:xfrm>
            <a:off x="4471196" y="1633206"/>
            <a:ext cx="3249608" cy="461665"/>
          </a:xfrm>
          <a:prstGeom prst="rect">
            <a:avLst/>
          </a:prstGeom>
          <a:noFill/>
        </p:spPr>
        <p:txBody>
          <a:bodyPr wrap="none" rtlCol="0">
            <a:spAutoFit/>
          </a:bodyPr>
          <a:lstStyle/>
          <a:p>
            <a:r>
              <a:rPr lang="en-US" sz="2400" dirty="0"/>
              <a:t>Prep Display Options</a:t>
            </a:r>
          </a:p>
        </p:txBody>
      </p:sp>
    </p:spTree>
    <p:extLst>
      <p:ext uri="{BB962C8B-B14F-4D97-AF65-F5344CB8AC3E}">
        <p14:creationId xmlns:p14="http://schemas.microsoft.com/office/powerpoint/2010/main" val="3268406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A125-CC62-55D2-65CA-5A757E4B094C}"/>
              </a:ext>
            </a:extLst>
          </p:cNvPr>
          <p:cNvSpPr>
            <a:spLocks noGrp="1"/>
          </p:cNvSpPr>
          <p:nvPr>
            <p:ph type="title"/>
          </p:nvPr>
        </p:nvSpPr>
        <p:spPr>
          <a:xfrm>
            <a:off x="2836505" y="961164"/>
            <a:ext cx="8535955" cy="807893"/>
          </a:xfrm>
        </p:spPr>
        <p:txBody>
          <a:bodyPr>
            <a:normAutofit/>
          </a:bodyPr>
          <a:lstStyle/>
          <a:p>
            <a:r>
              <a:rPr lang="en-US" dirty="0"/>
              <a:t>Shot/Station delay time stacks</a:t>
            </a:r>
          </a:p>
        </p:txBody>
      </p:sp>
      <p:sp>
        <p:nvSpPr>
          <p:cNvPr id="3" name="Content Placeholder 2">
            <a:extLst>
              <a:ext uri="{FF2B5EF4-FFF2-40B4-BE49-F238E27FC236}">
                <a16:creationId xmlns:a16="http://schemas.microsoft.com/office/drawing/2014/main" id="{CDDD38D1-6C3D-9B91-9C45-8CDD46EDEDBB}"/>
              </a:ext>
            </a:extLst>
          </p:cNvPr>
          <p:cNvSpPr>
            <a:spLocks noGrp="1"/>
          </p:cNvSpPr>
          <p:nvPr>
            <p:ph sz="half" idx="1"/>
          </p:nvPr>
        </p:nvSpPr>
        <p:spPr>
          <a:xfrm>
            <a:off x="38878" y="4699000"/>
            <a:ext cx="4297218" cy="1793875"/>
          </a:xfrm>
        </p:spPr>
        <p:txBody>
          <a:bodyPr/>
          <a:lstStyle/>
          <a:p>
            <a:r>
              <a:rPr lang="en-US" dirty="0"/>
              <a:t>Open a new shot picker</a:t>
            </a:r>
          </a:p>
          <a:p>
            <a:r>
              <a:rPr lang="en-US" dirty="0"/>
              <a:t>Turn Grouping off</a:t>
            </a:r>
          </a:p>
          <a:p>
            <a:r>
              <a:rPr lang="en-US" dirty="0"/>
              <a:t>Add delay time moveout in the flow builder</a:t>
            </a:r>
          </a:p>
        </p:txBody>
      </p:sp>
      <p:pic>
        <p:nvPicPr>
          <p:cNvPr id="6" name="Content Placeholder 5" descr="A screenshot of a computer&#10;&#10;AI-generated content may be incorrect.">
            <a:extLst>
              <a:ext uri="{FF2B5EF4-FFF2-40B4-BE49-F238E27FC236}">
                <a16:creationId xmlns:a16="http://schemas.microsoft.com/office/drawing/2014/main" id="{1CE851D8-511F-BE25-DAFE-B1FAF6A8B00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4877" y="2226220"/>
            <a:ext cx="6945332" cy="4266655"/>
          </a:xfrm>
        </p:spPr>
      </p:pic>
      <p:sp>
        <p:nvSpPr>
          <p:cNvPr id="4" name="TextBox 3">
            <a:extLst>
              <a:ext uri="{FF2B5EF4-FFF2-40B4-BE49-F238E27FC236}">
                <a16:creationId xmlns:a16="http://schemas.microsoft.com/office/drawing/2014/main" id="{BE0684A3-8E51-8EB4-8BCA-845E29DBDE6C}"/>
              </a:ext>
            </a:extLst>
          </p:cNvPr>
          <p:cNvSpPr txBox="1"/>
          <p:nvPr/>
        </p:nvSpPr>
        <p:spPr>
          <a:xfrm>
            <a:off x="282487" y="3429000"/>
            <a:ext cx="3810000" cy="1107996"/>
          </a:xfrm>
          <a:prstGeom prst="rect">
            <a:avLst/>
          </a:prstGeom>
          <a:noFill/>
        </p:spPr>
        <p:txBody>
          <a:bodyPr wrap="square" rtlCol="0">
            <a:spAutoFit/>
          </a:bodyPr>
          <a:lstStyle/>
          <a:p>
            <a:r>
              <a:rPr lang="en-US" sz="2200" dirty="0"/>
              <a:t>The shot picker will be used to fix geometry issues and bad picks</a:t>
            </a:r>
          </a:p>
        </p:txBody>
      </p:sp>
      <p:sp>
        <p:nvSpPr>
          <p:cNvPr id="5" name="TextBox 4">
            <a:extLst>
              <a:ext uri="{FF2B5EF4-FFF2-40B4-BE49-F238E27FC236}">
                <a16:creationId xmlns:a16="http://schemas.microsoft.com/office/drawing/2014/main" id="{1690DEDD-DB90-2490-345B-54093520CEED}"/>
              </a:ext>
            </a:extLst>
          </p:cNvPr>
          <p:cNvSpPr txBox="1"/>
          <p:nvPr/>
        </p:nvSpPr>
        <p:spPr>
          <a:xfrm>
            <a:off x="306437" y="2891680"/>
            <a:ext cx="3565400" cy="523220"/>
          </a:xfrm>
          <a:prstGeom prst="rect">
            <a:avLst/>
          </a:prstGeom>
          <a:noFill/>
        </p:spPr>
        <p:txBody>
          <a:bodyPr wrap="none" rtlCol="0">
            <a:spAutoFit/>
          </a:bodyPr>
          <a:lstStyle/>
          <a:p>
            <a:r>
              <a:rPr lang="en-US" sz="2800" dirty="0"/>
              <a:t>Prepare Shot Picker</a:t>
            </a:r>
          </a:p>
        </p:txBody>
      </p:sp>
    </p:spTree>
    <p:extLst>
      <p:ext uri="{BB962C8B-B14F-4D97-AF65-F5344CB8AC3E}">
        <p14:creationId xmlns:p14="http://schemas.microsoft.com/office/powerpoint/2010/main" val="47316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442E-C0B5-A36D-7DE7-1AD438F32FF3}"/>
              </a:ext>
            </a:extLst>
          </p:cNvPr>
          <p:cNvSpPr>
            <a:spLocks noGrp="1"/>
          </p:cNvSpPr>
          <p:nvPr>
            <p:ph type="title"/>
          </p:nvPr>
        </p:nvSpPr>
        <p:spPr/>
        <p:txBody>
          <a:bodyPr>
            <a:normAutofit/>
          </a:bodyPr>
          <a:lstStyle/>
          <a:p>
            <a:r>
              <a:rPr lang="en-US" dirty="0"/>
              <a:t>Shot/Station delay time stacks</a:t>
            </a:r>
          </a:p>
        </p:txBody>
      </p:sp>
      <p:sp>
        <p:nvSpPr>
          <p:cNvPr id="3" name="Content Placeholder 2">
            <a:extLst>
              <a:ext uri="{FF2B5EF4-FFF2-40B4-BE49-F238E27FC236}">
                <a16:creationId xmlns:a16="http://schemas.microsoft.com/office/drawing/2014/main" id="{862978A9-1710-552E-480F-B5F077A3E968}"/>
              </a:ext>
            </a:extLst>
          </p:cNvPr>
          <p:cNvSpPr>
            <a:spLocks noGrp="1"/>
          </p:cNvSpPr>
          <p:nvPr>
            <p:ph sz="half" idx="1"/>
          </p:nvPr>
        </p:nvSpPr>
        <p:spPr>
          <a:xfrm>
            <a:off x="603827" y="2915933"/>
            <a:ext cx="4583545" cy="3741344"/>
          </a:xfrm>
        </p:spPr>
        <p:txBody>
          <a:bodyPr/>
          <a:lstStyle/>
          <a:p>
            <a:r>
              <a:rPr lang="en-US" dirty="0"/>
              <a:t>Start picking the stacks – just like picking first breaks</a:t>
            </a:r>
          </a:p>
          <a:p>
            <a:r>
              <a:rPr lang="en-US" dirty="0"/>
              <a:t>Pay close attention to the basemap on the right to make sure the picks are consistent</a:t>
            </a:r>
          </a:p>
          <a:p>
            <a:r>
              <a:rPr lang="en-US" dirty="0"/>
              <a:t>This trace shows a bad shot. Move the cursor over the trace and click the “Esc” key.  This will select the shot in other displays.  Navigate back to the Shot picker…</a:t>
            </a:r>
          </a:p>
          <a:p>
            <a:endParaRPr lang="en-US" dirty="0"/>
          </a:p>
        </p:txBody>
      </p:sp>
      <p:pic>
        <p:nvPicPr>
          <p:cNvPr id="6" name="Content Placeholder 5" descr="A screenshot of a computer&#10;&#10;AI-generated content may be incorrect.">
            <a:extLst>
              <a:ext uri="{FF2B5EF4-FFF2-40B4-BE49-F238E27FC236}">
                <a16:creationId xmlns:a16="http://schemas.microsoft.com/office/drawing/2014/main" id="{20318392-1361-BCB3-F687-EA2DCE79F20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4774" y="2929928"/>
            <a:ext cx="6090221" cy="3741344"/>
          </a:xfrm>
        </p:spPr>
      </p:pic>
      <p:sp>
        <p:nvSpPr>
          <p:cNvPr id="4" name="TextBox 3">
            <a:extLst>
              <a:ext uri="{FF2B5EF4-FFF2-40B4-BE49-F238E27FC236}">
                <a16:creationId xmlns:a16="http://schemas.microsoft.com/office/drawing/2014/main" id="{E43602F2-B7D2-FE1D-2576-B5A7D0CDDE51}"/>
              </a:ext>
            </a:extLst>
          </p:cNvPr>
          <p:cNvSpPr txBox="1"/>
          <p:nvPr/>
        </p:nvSpPr>
        <p:spPr>
          <a:xfrm>
            <a:off x="603827" y="2302001"/>
            <a:ext cx="6436377" cy="523220"/>
          </a:xfrm>
          <a:prstGeom prst="rect">
            <a:avLst/>
          </a:prstGeom>
          <a:noFill/>
        </p:spPr>
        <p:txBody>
          <a:bodyPr wrap="none" rtlCol="0">
            <a:spAutoFit/>
          </a:bodyPr>
          <a:lstStyle/>
          <a:p>
            <a:r>
              <a:rPr lang="en-US" sz="2800" dirty="0"/>
              <a:t>Navigate Back to the Stacks Display</a:t>
            </a:r>
          </a:p>
        </p:txBody>
      </p:sp>
    </p:spTree>
    <p:extLst>
      <p:ext uri="{BB962C8B-B14F-4D97-AF65-F5344CB8AC3E}">
        <p14:creationId xmlns:p14="http://schemas.microsoft.com/office/powerpoint/2010/main" val="2623953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C600-391C-3DFF-9933-4CC22425DCF0}"/>
              </a:ext>
            </a:extLst>
          </p:cNvPr>
          <p:cNvSpPr>
            <a:spLocks noGrp="1"/>
          </p:cNvSpPr>
          <p:nvPr>
            <p:ph type="title"/>
          </p:nvPr>
        </p:nvSpPr>
        <p:spPr/>
        <p:txBody>
          <a:bodyPr>
            <a:normAutofit/>
          </a:bodyPr>
          <a:lstStyle/>
          <a:p>
            <a:r>
              <a:rPr lang="en-US" dirty="0"/>
              <a:t>Shot/Station delay time stacks</a:t>
            </a:r>
          </a:p>
        </p:txBody>
      </p:sp>
      <p:pic>
        <p:nvPicPr>
          <p:cNvPr id="6" name="Content Placeholder 5" descr="A screenshot of a computer&#10;&#10;AI-generated content may be incorrect.">
            <a:extLst>
              <a:ext uri="{FF2B5EF4-FFF2-40B4-BE49-F238E27FC236}">
                <a16:creationId xmlns:a16="http://schemas.microsoft.com/office/drawing/2014/main" id="{D70DBE76-AA11-F4B0-195B-7DCDDF0CB31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15159" y="2497433"/>
            <a:ext cx="6731841" cy="4135504"/>
          </a:xfrm>
        </p:spPr>
      </p:pic>
      <p:sp>
        <p:nvSpPr>
          <p:cNvPr id="4" name="Content Placeholder 3">
            <a:extLst>
              <a:ext uri="{FF2B5EF4-FFF2-40B4-BE49-F238E27FC236}">
                <a16:creationId xmlns:a16="http://schemas.microsoft.com/office/drawing/2014/main" id="{FED0613A-E2A2-3071-DE46-24C6621E4DC9}"/>
              </a:ext>
            </a:extLst>
          </p:cNvPr>
          <p:cNvSpPr>
            <a:spLocks noGrp="1"/>
          </p:cNvSpPr>
          <p:nvPr>
            <p:ph sz="half" idx="2"/>
          </p:nvPr>
        </p:nvSpPr>
        <p:spPr>
          <a:xfrm>
            <a:off x="304800" y="2891297"/>
            <a:ext cx="4710359" cy="2272368"/>
          </a:xfrm>
        </p:spPr>
        <p:txBody>
          <a:bodyPr>
            <a:normAutofit lnSpcReduction="10000"/>
          </a:bodyPr>
          <a:lstStyle/>
          <a:p>
            <a:r>
              <a:rPr lang="en-US" dirty="0"/>
              <a:t>This shot isn’t simply misplaced</a:t>
            </a:r>
          </a:p>
          <a:p>
            <a:r>
              <a:rPr lang="en-US" dirty="0"/>
              <a:t>Pattern issues?</a:t>
            </a:r>
          </a:p>
          <a:p>
            <a:r>
              <a:rPr lang="en-US" dirty="0"/>
              <a:t>Unsure, so for now “Kill” the shot by clicking the red “X”</a:t>
            </a:r>
          </a:p>
          <a:p>
            <a:r>
              <a:rPr lang="en-US" dirty="0"/>
              <a:t>Navigate back to the stack display and continue picking</a:t>
            </a:r>
          </a:p>
        </p:txBody>
      </p:sp>
      <p:sp>
        <p:nvSpPr>
          <p:cNvPr id="3" name="TextBox 2">
            <a:extLst>
              <a:ext uri="{FF2B5EF4-FFF2-40B4-BE49-F238E27FC236}">
                <a16:creationId xmlns:a16="http://schemas.microsoft.com/office/drawing/2014/main" id="{AFC490D6-1DB2-B6FA-7DFA-38D400D40A6B}"/>
              </a:ext>
            </a:extLst>
          </p:cNvPr>
          <p:cNvSpPr txBox="1"/>
          <p:nvPr/>
        </p:nvSpPr>
        <p:spPr>
          <a:xfrm>
            <a:off x="304800" y="1928045"/>
            <a:ext cx="5572359" cy="523220"/>
          </a:xfrm>
          <a:prstGeom prst="rect">
            <a:avLst/>
          </a:prstGeom>
          <a:noFill/>
        </p:spPr>
        <p:txBody>
          <a:bodyPr wrap="none" rtlCol="0">
            <a:spAutoFit/>
          </a:bodyPr>
          <a:lstStyle/>
          <a:p>
            <a:r>
              <a:rPr lang="en-US" sz="2800" dirty="0"/>
              <a:t>View the Bad Shot in the Picker</a:t>
            </a:r>
          </a:p>
        </p:txBody>
      </p:sp>
    </p:spTree>
    <p:extLst>
      <p:ext uri="{BB962C8B-B14F-4D97-AF65-F5344CB8AC3E}">
        <p14:creationId xmlns:p14="http://schemas.microsoft.com/office/powerpoint/2010/main" val="1947238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7E50-6564-E323-95B0-E8D6B92F40F1}"/>
              </a:ext>
            </a:extLst>
          </p:cNvPr>
          <p:cNvSpPr>
            <a:spLocks noGrp="1"/>
          </p:cNvSpPr>
          <p:nvPr>
            <p:ph type="title"/>
          </p:nvPr>
        </p:nvSpPr>
        <p:spPr/>
        <p:txBody>
          <a:bodyPr/>
          <a:lstStyle/>
          <a:p>
            <a:r>
              <a:rPr lang="en-US" dirty="0"/>
              <a:t>Shot/Station delay time stacks</a:t>
            </a:r>
          </a:p>
        </p:txBody>
      </p:sp>
      <p:sp>
        <p:nvSpPr>
          <p:cNvPr id="3" name="Content Placeholder 2">
            <a:extLst>
              <a:ext uri="{FF2B5EF4-FFF2-40B4-BE49-F238E27FC236}">
                <a16:creationId xmlns:a16="http://schemas.microsoft.com/office/drawing/2014/main" id="{80A49417-091D-5F44-3A51-5C009E3508FC}"/>
              </a:ext>
            </a:extLst>
          </p:cNvPr>
          <p:cNvSpPr>
            <a:spLocks noGrp="1"/>
          </p:cNvSpPr>
          <p:nvPr>
            <p:ph sz="half" idx="1"/>
          </p:nvPr>
        </p:nvSpPr>
        <p:spPr>
          <a:xfrm>
            <a:off x="371669" y="3429000"/>
            <a:ext cx="4537364" cy="2186538"/>
          </a:xfrm>
        </p:spPr>
        <p:txBody>
          <a:bodyPr/>
          <a:lstStyle/>
          <a:p>
            <a:r>
              <a:rPr lang="en-US" dirty="0"/>
              <a:t>Finish picking the shots, then select “Stations” and begin picking</a:t>
            </a:r>
          </a:p>
          <a:p>
            <a:r>
              <a:rPr lang="en-US" dirty="0"/>
              <a:t>The stations are grouped by “LineNumber” for easier navigation</a:t>
            </a:r>
          </a:p>
        </p:txBody>
      </p:sp>
      <p:pic>
        <p:nvPicPr>
          <p:cNvPr id="6" name="Content Placeholder 5" descr="A screenshot of a computer&#10;&#10;AI-generated content may be incorrect.">
            <a:extLst>
              <a:ext uri="{FF2B5EF4-FFF2-40B4-BE49-F238E27FC236}">
                <a16:creationId xmlns:a16="http://schemas.microsoft.com/office/drawing/2014/main" id="{0FDBCF37-92A6-1A83-DD7A-DDA72B685D7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34972" y="2632301"/>
            <a:ext cx="6271228" cy="3852540"/>
          </a:xfrm>
        </p:spPr>
      </p:pic>
      <p:sp>
        <p:nvSpPr>
          <p:cNvPr id="7" name="Arrow: Down 6">
            <a:extLst>
              <a:ext uri="{FF2B5EF4-FFF2-40B4-BE49-F238E27FC236}">
                <a16:creationId xmlns:a16="http://schemas.microsoft.com/office/drawing/2014/main" id="{2E8C9856-4E8A-746E-9436-EE5CF88E4894}"/>
              </a:ext>
            </a:extLst>
          </p:cNvPr>
          <p:cNvSpPr/>
          <p:nvPr/>
        </p:nvSpPr>
        <p:spPr>
          <a:xfrm>
            <a:off x="9386596" y="2425959"/>
            <a:ext cx="317241" cy="7605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826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ABDC-B7A7-B739-EBBD-BA96523B40D3}"/>
              </a:ext>
            </a:extLst>
          </p:cNvPr>
          <p:cNvSpPr>
            <a:spLocks noGrp="1"/>
          </p:cNvSpPr>
          <p:nvPr>
            <p:ph type="title"/>
          </p:nvPr>
        </p:nvSpPr>
        <p:spPr/>
        <p:txBody>
          <a:bodyPr/>
          <a:lstStyle/>
          <a:p>
            <a:r>
              <a:rPr lang="en-US" dirty="0"/>
              <a:t>Shot/Station delay time stacks</a:t>
            </a:r>
          </a:p>
        </p:txBody>
      </p:sp>
      <p:sp>
        <p:nvSpPr>
          <p:cNvPr id="3" name="Content Placeholder 2">
            <a:extLst>
              <a:ext uri="{FF2B5EF4-FFF2-40B4-BE49-F238E27FC236}">
                <a16:creationId xmlns:a16="http://schemas.microsoft.com/office/drawing/2014/main" id="{46CD757A-042C-EC17-1482-46D82019C144}"/>
              </a:ext>
            </a:extLst>
          </p:cNvPr>
          <p:cNvSpPr>
            <a:spLocks noGrp="1"/>
          </p:cNvSpPr>
          <p:nvPr>
            <p:ph sz="half" idx="1"/>
          </p:nvPr>
        </p:nvSpPr>
        <p:spPr>
          <a:xfrm>
            <a:off x="685800" y="3163156"/>
            <a:ext cx="5334000" cy="3274888"/>
          </a:xfrm>
        </p:spPr>
        <p:txBody>
          <a:bodyPr>
            <a:normAutofit lnSpcReduction="10000"/>
          </a:bodyPr>
          <a:lstStyle/>
          <a:p>
            <a:r>
              <a:rPr lang="en-US" dirty="0"/>
              <a:t>This station clearly needs to have its polarity flipped</a:t>
            </a:r>
          </a:p>
          <a:p>
            <a:r>
              <a:rPr lang="en-US" dirty="0"/>
              <a:t>Make sure a Hot Key has been set to “Flip polarity”</a:t>
            </a:r>
          </a:p>
          <a:p>
            <a:r>
              <a:rPr lang="en-US" dirty="0"/>
              <a:t>Move the cursor over the trace and click the key</a:t>
            </a:r>
          </a:p>
          <a:p>
            <a:r>
              <a:rPr lang="en-US" dirty="0"/>
              <a:t>The trace will be redisplayed immediately.</a:t>
            </a:r>
          </a:p>
          <a:p>
            <a:r>
              <a:rPr lang="en-US" dirty="0"/>
              <a:t>Pick the flipped trace</a:t>
            </a:r>
          </a:p>
        </p:txBody>
      </p:sp>
      <p:pic>
        <p:nvPicPr>
          <p:cNvPr id="6" name="Content Placeholder 5" descr="A screenshot of a computer&#10;&#10;AI-generated content may be incorrect.">
            <a:extLst>
              <a:ext uri="{FF2B5EF4-FFF2-40B4-BE49-F238E27FC236}">
                <a16:creationId xmlns:a16="http://schemas.microsoft.com/office/drawing/2014/main" id="{31D8C83C-C676-5D07-A093-38B69F8BCEA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3163156"/>
            <a:ext cx="5334000" cy="3274887"/>
          </a:xfrm>
        </p:spPr>
      </p:pic>
      <p:sp>
        <p:nvSpPr>
          <p:cNvPr id="4" name="TextBox 3">
            <a:extLst>
              <a:ext uri="{FF2B5EF4-FFF2-40B4-BE49-F238E27FC236}">
                <a16:creationId xmlns:a16="http://schemas.microsoft.com/office/drawing/2014/main" id="{BB6C6BCA-F949-C731-2303-77F7ED291D79}"/>
              </a:ext>
            </a:extLst>
          </p:cNvPr>
          <p:cNvSpPr txBox="1"/>
          <p:nvPr/>
        </p:nvSpPr>
        <p:spPr>
          <a:xfrm>
            <a:off x="685800" y="2438356"/>
            <a:ext cx="2108269" cy="523220"/>
          </a:xfrm>
          <a:prstGeom prst="rect">
            <a:avLst/>
          </a:prstGeom>
          <a:noFill/>
        </p:spPr>
        <p:txBody>
          <a:bodyPr wrap="none" rtlCol="0">
            <a:spAutoFit/>
          </a:bodyPr>
          <a:lstStyle/>
          <a:p>
            <a:r>
              <a:rPr lang="en-US" sz="2800" dirty="0"/>
              <a:t>Polarity Flip</a:t>
            </a:r>
          </a:p>
        </p:txBody>
      </p:sp>
    </p:spTree>
    <p:extLst>
      <p:ext uri="{BB962C8B-B14F-4D97-AF65-F5344CB8AC3E}">
        <p14:creationId xmlns:p14="http://schemas.microsoft.com/office/powerpoint/2010/main" val="324167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9678-5F2F-F6E7-B418-65783C194BE7}"/>
              </a:ext>
            </a:extLst>
          </p:cNvPr>
          <p:cNvSpPr>
            <a:spLocks noGrp="1"/>
          </p:cNvSpPr>
          <p:nvPr>
            <p:ph type="title"/>
          </p:nvPr>
        </p:nvSpPr>
        <p:spPr/>
        <p:txBody>
          <a:bodyPr/>
          <a:lstStyle/>
          <a:p>
            <a:r>
              <a:rPr lang="en-US" dirty="0"/>
              <a:t>Three distinct phases</a:t>
            </a:r>
          </a:p>
        </p:txBody>
      </p:sp>
      <p:sp>
        <p:nvSpPr>
          <p:cNvPr id="3" name="Content Placeholder 2">
            <a:extLst>
              <a:ext uri="{FF2B5EF4-FFF2-40B4-BE49-F238E27FC236}">
                <a16:creationId xmlns:a16="http://schemas.microsoft.com/office/drawing/2014/main" id="{5398A882-17ED-5B21-96CE-045163EB72BF}"/>
              </a:ext>
            </a:extLst>
          </p:cNvPr>
          <p:cNvSpPr>
            <a:spLocks noGrp="1"/>
          </p:cNvSpPr>
          <p:nvPr>
            <p:ph idx="1"/>
          </p:nvPr>
        </p:nvSpPr>
        <p:spPr>
          <a:xfrm>
            <a:off x="838200" y="2057401"/>
            <a:ext cx="10515600" cy="4422140"/>
          </a:xfrm>
        </p:spPr>
        <p:txBody>
          <a:bodyPr>
            <a:normAutofit/>
          </a:bodyPr>
          <a:lstStyle/>
          <a:p>
            <a:pPr marL="457200" indent="-457200">
              <a:buFont typeface="+mj-lt"/>
              <a:buAutoNum type="arabicPeriod"/>
            </a:pPr>
            <a:r>
              <a:rPr lang="en-US" sz="1800" dirty="0"/>
              <a:t>Delay time and refractor velocity computation</a:t>
            </a:r>
          </a:p>
          <a:p>
            <a:pPr lvl="1"/>
            <a:r>
              <a:rPr lang="en-US" sz="1800" dirty="0"/>
              <a:t>This step uses the first break picks and refractor offset assignment (AKA branch assignment) to compute delay times and refractor velocities for each shot and station.</a:t>
            </a:r>
          </a:p>
          <a:p>
            <a:pPr lvl="1"/>
            <a:r>
              <a:rPr lang="en-US" sz="1800" dirty="0"/>
              <a:t>The results depend strongly on pick quality and, of course, branch assignment</a:t>
            </a:r>
          </a:p>
          <a:p>
            <a:pPr lvl="1"/>
            <a:r>
              <a:rPr lang="en-US" sz="1800" dirty="0"/>
              <a:t>Geometry QC may be done during this phase</a:t>
            </a:r>
          </a:p>
          <a:p>
            <a:pPr marL="457200" indent="-457200">
              <a:buFont typeface="+mj-lt"/>
              <a:buAutoNum type="arabicPeriod"/>
            </a:pPr>
            <a:r>
              <a:rPr lang="en-US" sz="1800" dirty="0"/>
              <a:t>Model building</a:t>
            </a:r>
          </a:p>
          <a:p>
            <a:pPr lvl="1"/>
            <a:r>
              <a:rPr lang="en-US" sz="1800" dirty="0"/>
              <a:t>This step uses the delay times and refractor velocities to build a physical model</a:t>
            </a:r>
          </a:p>
          <a:p>
            <a:pPr lvl="2"/>
            <a:r>
              <a:rPr lang="en-US" dirty="0"/>
              <a:t>Velocity of each layer, and</a:t>
            </a:r>
          </a:p>
          <a:p>
            <a:pPr lvl="2"/>
            <a:r>
              <a:rPr lang="en-US" dirty="0"/>
              <a:t>Elevation of each refractor</a:t>
            </a:r>
          </a:p>
          <a:p>
            <a:pPr lvl="1"/>
            <a:r>
              <a:rPr lang="en-US" sz="1800" dirty="0"/>
              <a:t>Two unknowns. Define one of these and the other may be computed using the delay time formula</a:t>
            </a:r>
          </a:p>
          <a:p>
            <a:pPr lvl="2"/>
            <a:r>
              <a:rPr lang="en-US" dirty="0"/>
              <a:t>Weathering layer velocity</a:t>
            </a:r>
          </a:p>
          <a:p>
            <a:pPr lvl="2"/>
            <a:r>
              <a:rPr lang="en-US" dirty="0"/>
              <a:t>Weathering layer thickness</a:t>
            </a:r>
          </a:p>
          <a:p>
            <a:pPr marL="457200" indent="-457200">
              <a:buFont typeface="+mj-lt"/>
              <a:buAutoNum type="arabicPeriod"/>
            </a:pPr>
            <a:r>
              <a:rPr lang="en-US" sz="1800" dirty="0"/>
              <a:t>Statics computation</a:t>
            </a:r>
          </a:p>
        </p:txBody>
      </p:sp>
    </p:spTree>
    <p:extLst>
      <p:ext uri="{BB962C8B-B14F-4D97-AF65-F5344CB8AC3E}">
        <p14:creationId xmlns:p14="http://schemas.microsoft.com/office/powerpoint/2010/main" val="2298654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EE9F-7586-D559-F42B-D10DDB27BB8D}"/>
              </a:ext>
            </a:extLst>
          </p:cNvPr>
          <p:cNvSpPr>
            <a:spLocks noGrp="1"/>
          </p:cNvSpPr>
          <p:nvPr>
            <p:ph type="title"/>
          </p:nvPr>
        </p:nvSpPr>
        <p:spPr/>
        <p:txBody>
          <a:bodyPr/>
          <a:lstStyle/>
          <a:p>
            <a:r>
              <a:rPr lang="en-US" dirty="0"/>
              <a:t>Shot/Station delay time stacks</a:t>
            </a:r>
          </a:p>
        </p:txBody>
      </p:sp>
      <p:sp>
        <p:nvSpPr>
          <p:cNvPr id="3" name="Content Placeholder 2">
            <a:extLst>
              <a:ext uri="{FF2B5EF4-FFF2-40B4-BE49-F238E27FC236}">
                <a16:creationId xmlns:a16="http://schemas.microsoft.com/office/drawing/2014/main" id="{F1908D38-8813-2428-0E27-AE203096A3D5}"/>
              </a:ext>
            </a:extLst>
          </p:cNvPr>
          <p:cNvSpPr>
            <a:spLocks noGrp="1"/>
          </p:cNvSpPr>
          <p:nvPr>
            <p:ph sz="half" idx="1"/>
          </p:nvPr>
        </p:nvSpPr>
        <p:spPr>
          <a:xfrm>
            <a:off x="671804" y="3170371"/>
            <a:ext cx="5334000" cy="2379530"/>
          </a:xfrm>
        </p:spPr>
        <p:txBody>
          <a:bodyPr/>
          <a:lstStyle/>
          <a:p>
            <a:r>
              <a:rPr lang="en-US" dirty="0"/>
              <a:t>The noisy receiver should be killed</a:t>
            </a:r>
          </a:p>
          <a:p>
            <a:r>
              <a:rPr lang="en-US" dirty="0"/>
              <a:t>Move the cursor over the trace and click the hot key mapped to “Kill shot/station”</a:t>
            </a:r>
          </a:p>
          <a:p>
            <a:r>
              <a:rPr lang="en-US" dirty="0"/>
              <a:t>The display will immediately update</a:t>
            </a:r>
          </a:p>
          <a:p>
            <a:r>
              <a:rPr lang="en-US" dirty="0"/>
              <a:t>Continue picking all receivers</a:t>
            </a:r>
          </a:p>
        </p:txBody>
      </p:sp>
      <p:pic>
        <p:nvPicPr>
          <p:cNvPr id="6" name="Content Placeholder 5" descr="A screenshot of a computer&#10;&#10;AI-generated content may be incorrect.">
            <a:extLst>
              <a:ext uri="{FF2B5EF4-FFF2-40B4-BE49-F238E27FC236}">
                <a16:creationId xmlns:a16="http://schemas.microsoft.com/office/drawing/2014/main" id="{D5C22334-EAD8-796B-B092-7D7F240E86D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2649670"/>
            <a:ext cx="5669824" cy="3917195"/>
          </a:xfrm>
        </p:spPr>
      </p:pic>
      <p:sp>
        <p:nvSpPr>
          <p:cNvPr id="4" name="TextBox 3">
            <a:extLst>
              <a:ext uri="{FF2B5EF4-FFF2-40B4-BE49-F238E27FC236}">
                <a16:creationId xmlns:a16="http://schemas.microsoft.com/office/drawing/2014/main" id="{F9FAB349-5972-90FF-67EA-70B57990ABCA}"/>
              </a:ext>
            </a:extLst>
          </p:cNvPr>
          <p:cNvSpPr txBox="1"/>
          <p:nvPr/>
        </p:nvSpPr>
        <p:spPr>
          <a:xfrm>
            <a:off x="671804" y="2127380"/>
            <a:ext cx="2512226" cy="523220"/>
          </a:xfrm>
          <a:prstGeom prst="rect">
            <a:avLst/>
          </a:prstGeom>
          <a:noFill/>
        </p:spPr>
        <p:txBody>
          <a:bodyPr wrap="none" rtlCol="0">
            <a:spAutoFit/>
          </a:bodyPr>
          <a:lstStyle/>
          <a:p>
            <a:r>
              <a:rPr lang="en-US" sz="2800" dirty="0"/>
              <a:t>Bad Receiver</a:t>
            </a:r>
          </a:p>
        </p:txBody>
      </p:sp>
    </p:spTree>
    <p:extLst>
      <p:ext uri="{BB962C8B-B14F-4D97-AF65-F5344CB8AC3E}">
        <p14:creationId xmlns:p14="http://schemas.microsoft.com/office/powerpoint/2010/main" val="4164719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2274-140E-B999-47DF-AD1F37909AEB}"/>
              </a:ext>
            </a:extLst>
          </p:cNvPr>
          <p:cNvSpPr>
            <a:spLocks noGrp="1"/>
          </p:cNvSpPr>
          <p:nvPr>
            <p:ph type="title"/>
          </p:nvPr>
        </p:nvSpPr>
        <p:spPr/>
        <p:txBody>
          <a:bodyPr>
            <a:normAutofit/>
          </a:bodyPr>
          <a:lstStyle/>
          <a:p>
            <a:r>
              <a:rPr lang="en-US" dirty="0"/>
              <a:t>Shot/Station delay time stacks</a:t>
            </a:r>
          </a:p>
        </p:txBody>
      </p:sp>
      <p:pic>
        <p:nvPicPr>
          <p:cNvPr id="5" name="Content Placeholder 4" descr="A screenshot of a computer&#10;&#10;AI-generated content may be incorrect.">
            <a:extLst>
              <a:ext uri="{FF2B5EF4-FFF2-40B4-BE49-F238E27FC236}">
                <a16:creationId xmlns:a16="http://schemas.microsoft.com/office/drawing/2014/main" id="{1AED332D-594C-A002-C690-071E2F2C9AC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01328" y="2392218"/>
            <a:ext cx="5661890" cy="3984048"/>
          </a:xfrm>
        </p:spPr>
      </p:pic>
      <p:sp>
        <p:nvSpPr>
          <p:cNvPr id="6" name="Content Placeholder 5">
            <a:extLst>
              <a:ext uri="{FF2B5EF4-FFF2-40B4-BE49-F238E27FC236}">
                <a16:creationId xmlns:a16="http://schemas.microsoft.com/office/drawing/2014/main" id="{E3DC4D90-53A3-9091-D797-DFE5F6E95FC0}"/>
              </a:ext>
            </a:extLst>
          </p:cNvPr>
          <p:cNvSpPr>
            <a:spLocks noGrp="1"/>
          </p:cNvSpPr>
          <p:nvPr>
            <p:ph sz="half" idx="2"/>
          </p:nvPr>
        </p:nvSpPr>
        <p:spPr>
          <a:xfrm>
            <a:off x="346364" y="3013346"/>
            <a:ext cx="5181600" cy="2991641"/>
          </a:xfrm>
        </p:spPr>
        <p:txBody>
          <a:bodyPr/>
          <a:lstStyle/>
          <a:p>
            <a:r>
              <a:rPr lang="en-US" dirty="0"/>
              <a:t>Navigate to the “Update” tab</a:t>
            </a:r>
          </a:p>
          <a:p>
            <a:r>
              <a:rPr lang="en-US" dirty="0"/>
              <a:t>Choose an “Update percentage”. The first pass something like 50% is recommended. This can be increased in subsequent passes</a:t>
            </a:r>
          </a:p>
          <a:p>
            <a:r>
              <a:rPr lang="en-US" dirty="0"/>
              <a:t>NOTE – be sure to select the correct pick version!</a:t>
            </a:r>
          </a:p>
          <a:p>
            <a:r>
              <a:rPr lang="en-US" dirty="0"/>
              <a:t>Click “Update model delay times”</a:t>
            </a:r>
          </a:p>
        </p:txBody>
      </p:sp>
      <p:sp>
        <p:nvSpPr>
          <p:cNvPr id="7" name="Arrow: Right 6">
            <a:extLst>
              <a:ext uri="{FF2B5EF4-FFF2-40B4-BE49-F238E27FC236}">
                <a16:creationId xmlns:a16="http://schemas.microsoft.com/office/drawing/2014/main" id="{A19EC5A4-0FED-20A5-312B-EF53C4E95E80}"/>
              </a:ext>
            </a:extLst>
          </p:cNvPr>
          <p:cNvSpPr/>
          <p:nvPr/>
        </p:nvSpPr>
        <p:spPr>
          <a:xfrm>
            <a:off x="4719782" y="3013346"/>
            <a:ext cx="1376218" cy="461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88A1FD-FF7B-C4D2-1229-370A4E4C7291}"/>
              </a:ext>
            </a:extLst>
          </p:cNvPr>
          <p:cNvSpPr txBox="1"/>
          <p:nvPr/>
        </p:nvSpPr>
        <p:spPr>
          <a:xfrm>
            <a:off x="195456" y="1933424"/>
            <a:ext cx="7005444" cy="523220"/>
          </a:xfrm>
          <a:prstGeom prst="rect">
            <a:avLst/>
          </a:prstGeom>
          <a:noFill/>
        </p:spPr>
        <p:txBody>
          <a:bodyPr wrap="none" rtlCol="0">
            <a:spAutoFit/>
          </a:bodyPr>
          <a:lstStyle/>
          <a:p>
            <a:r>
              <a:rPr lang="en-US" sz="2800" dirty="0"/>
              <a:t>After Making Picks, Update the Solution</a:t>
            </a:r>
          </a:p>
        </p:txBody>
      </p:sp>
    </p:spTree>
    <p:extLst>
      <p:ext uri="{BB962C8B-B14F-4D97-AF65-F5344CB8AC3E}">
        <p14:creationId xmlns:p14="http://schemas.microsoft.com/office/powerpoint/2010/main" val="407551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3A2335-F815-9C6A-5F90-03F2DBF9FA98}"/>
              </a:ext>
            </a:extLst>
          </p:cNvPr>
          <p:cNvSpPr>
            <a:spLocks noGrp="1"/>
          </p:cNvSpPr>
          <p:nvPr>
            <p:ph type="title"/>
          </p:nvPr>
        </p:nvSpPr>
        <p:spPr/>
        <p:txBody>
          <a:bodyPr/>
          <a:lstStyle/>
          <a:p>
            <a:r>
              <a:rPr lang="en-US" dirty="0"/>
              <a:t>Shot/Station delay time stacks</a:t>
            </a:r>
          </a:p>
        </p:txBody>
      </p:sp>
      <p:sp>
        <p:nvSpPr>
          <p:cNvPr id="6" name="Content Placeholder 5">
            <a:extLst>
              <a:ext uri="{FF2B5EF4-FFF2-40B4-BE49-F238E27FC236}">
                <a16:creationId xmlns:a16="http://schemas.microsoft.com/office/drawing/2014/main" id="{8468B26B-8D4D-F879-6B77-8E86617324B0}"/>
              </a:ext>
            </a:extLst>
          </p:cNvPr>
          <p:cNvSpPr>
            <a:spLocks noGrp="1"/>
          </p:cNvSpPr>
          <p:nvPr>
            <p:ph idx="1"/>
          </p:nvPr>
        </p:nvSpPr>
        <p:spPr>
          <a:xfrm>
            <a:off x="685800" y="3845561"/>
            <a:ext cx="10820400" cy="2377440"/>
          </a:xfrm>
        </p:spPr>
        <p:txBody>
          <a:bodyPr/>
          <a:lstStyle/>
          <a:p>
            <a:r>
              <a:rPr lang="en-US" dirty="0"/>
              <a:t>Did the stacks look OK? Meaning, were the picked events very close to zero time and were all geometry and polarity issues fixed?</a:t>
            </a:r>
          </a:p>
          <a:p>
            <a:r>
              <a:rPr lang="en-US" dirty="0"/>
              <a:t>If not, create a new set of stacks and go through the prior processes again</a:t>
            </a:r>
          </a:p>
          <a:p>
            <a:r>
              <a:rPr lang="en-US" dirty="0"/>
              <a:t>On a typical survey two or three passes are usually required</a:t>
            </a:r>
          </a:p>
          <a:p>
            <a:r>
              <a:rPr lang="en-US" dirty="0"/>
              <a:t>NOTE – The display does include batch pickers which can significantly speed up picking.</a:t>
            </a:r>
          </a:p>
        </p:txBody>
      </p:sp>
      <p:sp>
        <p:nvSpPr>
          <p:cNvPr id="2" name="TextBox 1">
            <a:extLst>
              <a:ext uri="{FF2B5EF4-FFF2-40B4-BE49-F238E27FC236}">
                <a16:creationId xmlns:a16="http://schemas.microsoft.com/office/drawing/2014/main" id="{820FC6C8-AA69-8226-FACD-F634880FC92E}"/>
              </a:ext>
            </a:extLst>
          </p:cNvPr>
          <p:cNvSpPr txBox="1"/>
          <p:nvPr/>
        </p:nvSpPr>
        <p:spPr>
          <a:xfrm>
            <a:off x="685800" y="2750829"/>
            <a:ext cx="3252814" cy="523220"/>
          </a:xfrm>
          <a:prstGeom prst="rect">
            <a:avLst/>
          </a:prstGeom>
          <a:noFill/>
        </p:spPr>
        <p:txBody>
          <a:bodyPr wrap="none" rtlCol="0">
            <a:spAutoFit/>
          </a:bodyPr>
          <a:lstStyle/>
          <a:p>
            <a:r>
              <a:rPr lang="en-US" sz="2800" dirty="0"/>
              <a:t>After the First Pass</a:t>
            </a:r>
          </a:p>
        </p:txBody>
      </p:sp>
    </p:spTree>
    <p:extLst>
      <p:ext uri="{BB962C8B-B14F-4D97-AF65-F5344CB8AC3E}">
        <p14:creationId xmlns:p14="http://schemas.microsoft.com/office/powerpoint/2010/main" val="3727091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66AC-FCD3-9A62-DD36-8A9160CE8A0E}"/>
              </a:ext>
            </a:extLst>
          </p:cNvPr>
          <p:cNvSpPr>
            <a:spLocks noGrp="1"/>
          </p:cNvSpPr>
          <p:nvPr>
            <p:ph type="title"/>
          </p:nvPr>
        </p:nvSpPr>
        <p:spPr/>
        <p:txBody>
          <a:bodyPr>
            <a:normAutofit/>
          </a:bodyPr>
          <a:lstStyle/>
          <a:p>
            <a:r>
              <a:rPr lang="en-US" dirty="0"/>
              <a:t>use the delay time solution to refine first break picks</a:t>
            </a:r>
          </a:p>
        </p:txBody>
      </p:sp>
      <p:sp>
        <p:nvSpPr>
          <p:cNvPr id="3" name="Content Placeholder 2">
            <a:extLst>
              <a:ext uri="{FF2B5EF4-FFF2-40B4-BE49-F238E27FC236}">
                <a16:creationId xmlns:a16="http://schemas.microsoft.com/office/drawing/2014/main" id="{54ABCFAA-DA84-E6D2-F2CC-5B10FEF59338}"/>
              </a:ext>
            </a:extLst>
          </p:cNvPr>
          <p:cNvSpPr>
            <a:spLocks noGrp="1"/>
          </p:cNvSpPr>
          <p:nvPr>
            <p:ph sz="half" idx="1"/>
          </p:nvPr>
        </p:nvSpPr>
        <p:spPr>
          <a:xfrm>
            <a:off x="322801" y="1999672"/>
            <a:ext cx="4084782" cy="4575464"/>
          </a:xfrm>
        </p:spPr>
        <p:txBody>
          <a:bodyPr>
            <a:normAutofit fontScale="92500" lnSpcReduction="10000"/>
          </a:bodyPr>
          <a:lstStyle/>
          <a:p>
            <a:r>
              <a:rPr lang="en-US" sz="1800" dirty="0"/>
              <a:t>This step is usually needed if geometry corrections and polarity flips have been made</a:t>
            </a:r>
          </a:p>
          <a:p>
            <a:r>
              <a:rPr lang="en-US" sz="1800" dirty="0"/>
              <a:t>Open a new picker window</a:t>
            </a:r>
          </a:p>
          <a:p>
            <a:r>
              <a:rPr lang="en-US" sz="1800" dirty="0"/>
              <a:t>Turn grouping off</a:t>
            </a:r>
          </a:p>
          <a:p>
            <a:r>
              <a:rPr lang="en-US" sz="1800" dirty="0"/>
              <a:t>Add delay time moveout</a:t>
            </a:r>
          </a:p>
          <a:p>
            <a:r>
              <a:rPr lang="en-US" sz="1800" dirty="0"/>
              <a:t>Add a picker, “Pick event nearest time”</a:t>
            </a:r>
          </a:p>
          <a:p>
            <a:r>
              <a:rPr lang="en-US" sz="1800" dirty="0"/>
              <a:t>Be sure to select correct output pick version</a:t>
            </a:r>
          </a:p>
          <a:p>
            <a:r>
              <a:rPr lang="en-US" sz="1800" dirty="0"/>
              <a:t>View several shots</a:t>
            </a:r>
          </a:p>
          <a:p>
            <a:r>
              <a:rPr lang="en-US" sz="1800" dirty="0"/>
              <a:t>If everything looks OK, click “Launch batch…”</a:t>
            </a:r>
          </a:p>
          <a:p>
            <a:r>
              <a:rPr lang="en-US" sz="1800" dirty="0"/>
              <a:t>When picking finishes, it might be a good idea to run analysis again</a:t>
            </a:r>
          </a:p>
        </p:txBody>
      </p:sp>
      <p:pic>
        <p:nvPicPr>
          <p:cNvPr id="6" name="Content Placeholder 5" descr="A screenshot of a computer&#10;&#10;AI-generated content may be incorrect.">
            <a:extLst>
              <a:ext uri="{FF2B5EF4-FFF2-40B4-BE49-F238E27FC236}">
                <a16:creationId xmlns:a16="http://schemas.microsoft.com/office/drawing/2014/main" id="{4325E9CD-70C8-9870-F007-7285DAC6097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2982" y="2307936"/>
            <a:ext cx="6946217" cy="4267200"/>
          </a:xfrm>
        </p:spPr>
      </p:pic>
      <p:sp>
        <p:nvSpPr>
          <p:cNvPr id="4" name="TextBox 3">
            <a:extLst>
              <a:ext uri="{FF2B5EF4-FFF2-40B4-BE49-F238E27FC236}">
                <a16:creationId xmlns:a16="http://schemas.microsoft.com/office/drawing/2014/main" id="{D1622494-0431-032C-0D24-2B70CC012A66}"/>
              </a:ext>
            </a:extLst>
          </p:cNvPr>
          <p:cNvSpPr txBox="1"/>
          <p:nvPr/>
        </p:nvSpPr>
        <p:spPr>
          <a:xfrm>
            <a:off x="322801" y="1388739"/>
            <a:ext cx="1709122" cy="523220"/>
          </a:xfrm>
          <a:prstGeom prst="rect">
            <a:avLst/>
          </a:prstGeom>
          <a:noFill/>
        </p:spPr>
        <p:txBody>
          <a:bodyPr wrap="none" rtlCol="0">
            <a:spAutoFit/>
          </a:bodyPr>
          <a:lstStyle/>
          <a:p>
            <a:r>
              <a:rPr lang="en-US" sz="2800" dirty="0"/>
              <a:t>Optional</a:t>
            </a:r>
          </a:p>
        </p:txBody>
      </p:sp>
    </p:spTree>
    <p:extLst>
      <p:ext uri="{BB962C8B-B14F-4D97-AF65-F5344CB8AC3E}">
        <p14:creationId xmlns:p14="http://schemas.microsoft.com/office/powerpoint/2010/main" val="1026127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D98008-9B16-79BF-18D7-6744E214C361}"/>
              </a:ext>
            </a:extLst>
          </p:cNvPr>
          <p:cNvSpPr>
            <a:spLocks noGrp="1"/>
          </p:cNvSpPr>
          <p:nvPr>
            <p:ph type="title"/>
          </p:nvPr>
        </p:nvSpPr>
        <p:spPr/>
        <p:txBody>
          <a:bodyPr/>
          <a:lstStyle/>
          <a:p>
            <a:r>
              <a:rPr lang="en-US" dirty="0"/>
              <a:t>Model building</a:t>
            </a:r>
          </a:p>
        </p:txBody>
      </p:sp>
      <p:sp>
        <p:nvSpPr>
          <p:cNvPr id="6" name="Content Placeholder 5">
            <a:extLst>
              <a:ext uri="{FF2B5EF4-FFF2-40B4-BE49-F238E27FC236}">
                <a16:creationId xmlns:a16="http://schemas.microsoft.com/office/drawing/2014/main" id="{A603267C-A672-6A32-BDCD-D56CC92F82C8}"/>
              </a:ext>
            </a:extLst>
          </p:cNvPr>
          <p:cNvSpPr>
            <a:spLocks noGrp="1"/>
          </p:cNvSpPr>
          <p:nvPr>
            <p:ph idx="1"/>
          </p:nvPr>
        </p:nvSpPr>
        <p:spPr/>
        <p:txBody>
          <a:bodyPr>
            <a:normAutofit lnSpcReduction="10000"/>
          </a:bodyPr>
          <a:lstStyle/>
          <a:p>
            <a:pPr marL="0" indent="0">
              <a:buNone/>
            </a:pPr>
            <a:r>
              <a:rPr lang="en-US" dirty="0"/>
              <a:t>Recall that delay time modeling has three main stages:</a:t>
            </a:r>
          </a:p>
          <a:p>
            <a:pPr marL="0" indent="0">
              <a:buNone/>
            </a:pPr>
            <a:endParaRPr lang="en-US" dirty="0"/>
          </a:p>
          <a:p>
            <a:pPr marL="457200" indent="-457200">
              <a:buFont typeface="+mj-lt"/>
              <a:buAutoNum type="arabicPeriod"/>
            </a:pPr>
            <a:r>
              <a:rPr lang="en-US" dirty="0"/>
              <a:t>Delay time analysis,</a:t>
            </a:r>
          </a:p>
          <a:p>
            <a:pPr lvl="1"/>
            <a:r>
              <a:rPr lang="en-US" dirty="0"/>
              <a:t>Geometry issues are found and fixed</a:t>
            </a:r>
          </a:p>
          <a:p>
            <a:pPr lvl="1"/>
            <a:r>
              <a:rPr lang="en-US" dirty="0"/>
              <a:t>Refractor velocities computed</a:t>
            </a:r>
          </a:p>
          <a:p>
            <a:pPr lvl="1"/>
            <a:r>
              <a:rPr lang="en-US" dirty="0"/>
              <a:t>Delay times computed</a:t>
            </a:r>
          </a:p>
          <a:p>
            <a:pPr marL="457200" indent="-457200">
              <a:buFont typeface="+mj-lt"/>
              <a:buAutoNum type="arabicPeriod"/>
            </a:pPr>
            <a:r>
              <a:rPr lang="en-US" dirty="0"/>
              <a:t>Model building</a:t>
            </a:r>
          </a:p>
          <a:p>
            <a:pPr lvl="1"/>
            <a:r>
              <a:rPr lang="en-US" dirty="0"/>
              <a:t>Construct physical models from delay times and velocities</a:t>
            </a:r>
          </a:p>
          <a:p>
            <a:pPr lvl="1"/>
            <a:r>
              <a:rPr lang="en-US" dirty="0"/>
              <a:t>Many approaches are possible…</a:t>
            </a:r>
          </a:p>
          <a:p>
            <a:pPr lvl="1"/>
            <a:r>
              <a:rPr lang="en-US" dirty="0"/>
              <a:t>Resulting in many different models with potentially many different statics</a:t>
            </a:r>
          </a:p>
          <a:p>
            <a:pPr marL="457200" indent="-457200">
              <a:buFont typeface="+mj-lt"/>
              <a:buAutoNum type="arabicPeriod"/>
            </a:pPr>
            <a:r>
              <a:rPr lang="en-US" dirty="0"/>
              <a:t>Statics computation</a:t>
            </a:r>
          </a:p>
          <a:p>
            <a:pPr lvl="1"/>
            <a:endParaRPr lang="en-US" dirty="0"/>
          </a:p>
        </p:txBody>
      </p:sp>
    </p:spTree>
    <p:extLst>
      <p:ext uri="{BB962C8B-B14F-4D97-AF65-F5344CB8AC3E}">
        <p14:creationId xmlns:p14="http://schemas.microsoft.com/office/powerpoint/2010/main" val="3108638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C5F8-C56D-2FF3-5112-91DFCF544580}"/>
              </a:ext>
            </a:extLst>
          </p:cNvPr>
          <p:cNvSpPr>
            <a:spLocks noGrp="1"/>
          </p:cNvSpPr>
          <p:nvPr>
            <p:ph type="title"/>
          </p:nvPr>
        </p:nvSpPr>
        <p:spPr/>
        <p:txBody>
          <a:bodyPr/>
          <a:lstStyle/>
          <a:p>
            <a:r>
              <a:rPr lang="en-US" dirty="0"/>
              <a:t>Model building</a:t>
            </a:r>
          </a:p>
        </p:txBody>
      </p:sp>
      <p:sp>
        <p:nvSpPr>
          <p:cNvPr id="3" name="Content Placeholder 2">
            <a:extLst>
              <a:ext uri="{FF2B5EF4-FFF2-40B4-BE49-F238E27FC236}">
                <a16:creationId xmlns:a16="http://schemas.microsoft.com/office/drawing/2014/main" id="{90972A1C-B2AD-28CB-93C4-12E7688378C3}"/>
              </a:ext>
            </a:extLst>
          </p:cNvPr>
          <p:cNvSpPr>
            <a:spLocks noGrp="1"/>
          </p:cNvSpPr>
          <p:nvPr>
            <p:ph sz="half" idx="1"/>
          </p:nvPr>
        </p:nvSpPr>
        <p:spPr>
          <a:xfrm>
            <a:off x="354929" y="2498725"/>
            <a:ext cx="3946236" cy="3965575"/>
          </a:xfrm>
        </p:spPr>
        <p:txBody>
          <a:bodyPr>
            <a:normAutofit/>
          </a:bodyPr>
          <a:lstStyle/>
          <a:p>
            <a:r>
              <a:rPr lang="en-US" sz="1800" dirty="0"/>
              <a:t>Before computing a model it’s usually  good idea to clean up the delay time solution</a:t>
            </a:r>
          </a:p>
          <a:p>
            <a:r>
              <a:rPr lang="en-US" sz="1800" dirty="0"/>
              <a:t>Any anomalously large (or small) delay times will negatively affect the model</a:t>
            </a:r>
          </a:p>
          <a:p>
            <a:r>
              <a:rPr lang="en-US" sz="1800" dirty="0"/>
              <a:t>Navigate to the Map view and plot the delay times. Outliers will be visible in the histogram plot</a:t>
            </a:r>
          </a:p>
          <a:p>
            <a:r>
              <a:rPr lang="en-US" sz="1800" dirty="0"/>
              <a:t>If needed, Click “Database” and select “Modify:  interpolate bad values”. Select the delay time field and enter the valid range</a:t>
            </a:r>
          </a:p>
          <a:p>
            <a:endParaRPr lang="en-US" sz="1800" dirty="0"/>
          </a:p>
        </p:txBody>
      </p:sp>
      <p:pic>
        <p:nvPicPr>
          <p:cNvPr id="6" name="Content Placeholder 5" descr="A computer screen shot of a map&#10;&#10;AI-generated content may be incorrect.">
            <a:extLst>
              <a:ext uri="{FF2B5EF4-FFF2-40B4-BE49-F238E27FC236}">
                <a16:creationId xmlns:a16="http://schemas.microsoft.com/office/drawing/2014/main" id="{167CFC9C-5207-85AD-9848-AD77AF4218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5329" y="2112962"/>
            <a:ext cx="7083179" cy="4351338"/>
          </a:xfrm>
        </p:spPr>
      </p:pic>
      <p:sp>
        <p:nvSpPr>
          <p:cNvPr id="4" name="TextBox 3">
            <a:extLst>
              <a:ext uri="{FF2B5EF4-FFF2-40B4-BE49-F238E27FC236}">
                <a16:creationId xmlns:a16="http://schemas.microsoft.com/office/drawing/2014/main" id="{F1458271-4B05-983D-33B7-8D52A17C409B}"/>
              </a:ext>
            </a:extLst>
          </p:cNvPr>
          <p:cNvSpPr txBox="1"/>
          <p:nvPr/>
        </p:nvSpPr>
        <p:spPr>
          <a:xfrm>
            <a:off x="363492" y="1851352"/>
            <a:ext cx="3942105" cy="523220"/>
          </a:xfrm>
          <a:prstGeom prst="rect">
            <a:avLst/>
          </a:prstGeom>
          <a:noFill/>
        </p:spPr>
        <p:txBody>
          <a:bodyPr wrap="none" rtlCol="0">
            <a:spAutoFit/>
          </a:bodyPr>
          <a:lstStyle/>
          <a:p>
            <a:r>
              <a:rPr lang="en-US" sz="2800" dirty="0"/>
              <a:t>Clean Up Delay Times</a:t>
            </a:r>
          </a:p>
        </p:txBody>
      </p:sp>
    </p:spTree>
    <p:extLst>
      <p:ext uri="{BB962C8B-B14F-4D97-AF65-F5344CB8AC3E}">
        <p14:creationId xmlns:p14="http://schemas.microsoft.com/office/powerpoint/2010/main" val="1318705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0CF1-BCAE-B529-59F6-850D7001D495}"/>
              </a:ext>
            </a:extLst>
          </p:cNvPr>
          <p:cNvSpPr>
            <a:spLocks noGrp="1"/>
          </p:cNvSpPr>
          <p:nvPr>
            <p:ph type="title"/>
          </p:nvPr>
        </p:nvSpPr>
        <p:spPr/>
        <p:txBody>
          <a:bodyPr/>
          <a:lstStyle/>
          <a:p>
            <a:r>
              <a:rPr lang="en-US" dirty="0"/>
              <a:t>Model building</a:t>
            </a:r>
          </a:p>
        </p:txBody>
      </p:sp>
      <p:sp>
        <p:nvSpPr>
          <p:cNvPr id="3" name="Content Placeholder 2">
            <a:extLst>
              <a:ext uri="{FF2B5EF4-FFF2-40B4-BE49-F238E27FC236}">
                <a16:creationId xmlns:a16="http://schemas.microsoft.com/office/drawing/2014/main" id="{36F5A9A3-76E3-E305-4384-C8F78B20431F}"/>
              </a:ext>
            </a:extLst>
          </p:cNvPr>
          <p:cNvSpPr>
            <a:spLocks noGrp="1"/>
          </p:cNvSpPr>
          <p:nvPr>
            <p:ph idx="1"/>
          </p:nvPr>
        </p:nvSpPr>
        <p:spPr>
          <a:xfrm>
            <a:off x="4927601" y="2176387"/>
            <a:ext cx="4768273" cy="1930399"/>
          </a:xfrm>
        </p:spPr>
        <p:txBody>
          <a:bodyPr>
            <a:normAutofit/>
          </a:bodyPr>
          <a:lstStyle/>
          <a:p>
            <a:r>
              <a:rPr lang="en-US" sz="1800" dirty="0"/>
              <a:t>D is the delay time</a:t>
            </a:r>
          </a:p>
          <a:p>
            <a:r>
              <a:rPr lang="en-US" sz="1800" dirty="0"/>
              <a:t>H is the weathering layer thickness</a:t>
            </a:r>
          </a:p>
          <a:p>
            <a:r>
              <a:rPr lang="en-US" sz="1800" dirty="0"/>
              <a:t>V1 is the refractor velocity</a:t>
            </a:r>
          </a:p>
          <a:p>
            <a:r>
              <a:rPr lang="en-US" sz="1800" dirty="0"/>
              <a:t>V0 is the weathering layer velocity</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BC2AC5C-BE2A-2544-3B1E-0466CA865D9D}"/>
                  </a:ext>
                </a:extLst>
              </p:cNvPr>
              <p:cNvSpPr txBox="1"/>
              <p:nvPr/>
            </p:nvSpPr>
            <p:spPr>
              <a:xfrm>
                <a:off x="1635991" y="2559338"/>
                <a:ext cx="2821709" cy="8696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𝐷</m:t>
                      </m:r>
                      <m:r>
                        <a:rPr lang="en-US" i="1" smtClean="0">
                          <a:latin typeface="Cambria Math" panose="02040503050406030204" pitchFamily="18" charset="0"/>
                        </a:rPr>
                        <m:t>=</m:t>
                      </m:r>
                      <m:r>
                        <a:rPr lang="en-US" i="1" smtClean="0">
                          <a:latin typeface="Cambria Math" panose="02040503050406030204" pitchFamily="18" charset="0"/>
                        </a:rPr>
                        <m:t>𝐻</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0</m:t>
                                  </m:r>
                                </m:sub>
                                <m:sup>
                                  <m:r>
                                    <a:rPr lang="en-US" i="1">
                                      <a:latin typeface="Cambria Math" panose="02040503050406030204" pitchFamily="18" charset="0"/>
                                    </a:rPr>
                                    <m:t>2</m:t>
                                  </m:r>
                                </m:sup>
                              </m:sSubSup>
                            </m:e>
                          </m:rad>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den>
                      </m:f>
                    </m:oMath>
                  </m:oMathPara>
                </a14:m>
                <a:endParaRPr lang="en-US" dirty="0"/>
              </a:p>
            </p:txBody>
          </p:sp>
        </mc:Choice>
        <mc:Fallback>
          <p:sp>
            <p:nvSpPr>
              <p:cNvPr id="4" name="TextBox 3">
                <a:extLst>
                  <a:ext uri="{FF2B5EF4-FFF2-40B4-BE49-F238E27FC236}">
                    <a16:creationId xmlns:a16="http://schemas.microsoft.com/office/drawing/2014/main" id="{EBC2AC5C-BE2A-2544-3B1E-0466CA865D9D}"/>
                  </a:ext>
                </a:extLst>
              </p:cNvPr>
              <p:cNvSpPr txBox="1">
                <a:spLocks noRot="1" noChangeAspect="1" noMove="1" noResize="1" noEditPoints="1" noAdjustHandles="1" noChangeArrowheads="1" noChangeShapeType="1" noTextEdit="1"/>
              </p:cNvSpPr>
              <p:nvPr/>
            </p:nvSpPr>
            <p:spPr>
              <a:xfrm>
                <a:off x="1635991" y="2559338"/>
                <a:ext cx="2821709" cy="869662"/>
              </a:xfrm>
              <a:prstGeom prst="rect">
                <a:avLst/>
              </a:prstGeom>
              <a:blipFill>
                <a:blip r:embed="rId2"/>
                <a:stretch>
                  <a:fillRect b="-428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C25F0ED-D88C-7E67-1EB4-51A3E1AF8A1E}"/>
              </a:ext>
            </a:extLst>
          </p:cNvPr>
          <p:cNvSpPr txBox="1"/>
          <p:nvPr/>
        </p:nvSpPr>
        <p:spPr>
          <a:xfrm>
            <a:off x="1798782" y="4163228"/>
            <a:ext cx="8594435"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One equation with two known values (D and V1) and two unknown values (V0 and H)</a:t>
            </a:r>
          </a:p>
          <a:p>
            <a:pPr marL="342900" indent="-342900">
              <a:buFont typeface="Arial" panose="020B0604020202020204" pitchFamily="34" charset="0"/>
              <a:buChar char="•"/>
            </a:pPr>
            <a:r>
              <a:rPr lang="en-US" sz="2400" dirty="0"/>
              <a:t>D and V1 are computed during the analysis stage</a:t>
            </a:r>
          </a:p>
          <a:p>
            <a:pPr marL="342900" indent="-342900">
              <a:buFont typeface="Arial" panose="020B0604020202020204" pitchFamily="34" charset="0"/>
              <a:buChar char="•"/>
            </a:pPr>
            <a:r>
              <a:rPr lang="en-US" sz="2400" dirty="0"/>
              <a:t>If we obtain (or guess) V0 then H will be computed</a:t>
            </a:r>
          </a:p>
          <a:p>
            <a:pPr marL="342900" indent="-342900">
              <a:buFont typeface="Arial" panose="020B0604020202020204" pitchFamily="34" charset="0"/>
              <a:buChar char="•"/>
            </a:pPr>
            <a:r>
              <a:rPr lang="en-US" sz="2400" dirty="0"/>
              <a:t>If we estimate H then V0 will be computed</a:t>
            </a:r>
          </a:p>
        </p:txBody>
      </p:sp>
    </p:spTree>
    <p:extLst>
      <p:ext uri="{BB962C8B-B14F-4D97-AF65-F5344CB8AC3E}">
        <p14:creationId xmlns:p14="http://schemas.microsoft.com/office/powerpoint/2010/main" val="51532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79DA-1CF5-869D-E1B1-D00E810186E5}"/>
              </a:ext>
            </a:extLst>
          </p:cNvPr>
          <p:cNvSpPr>
            <a:spLocks noGrp="1"/>
          </p:cNvSpPr>
          <p:nvPr>
            <p:ph type="title"/>
          </p:nvPr>
        </p:nvSpPr>
        <p:spPr/>
        <p:txBody>
          <a:bodyPr/>
          <a:lstStyle/>
          <a:p>
            <a:r>
              <a:rPr lang="en-US" dirty="0"/>
              <a:t>Model building</a:t>
            </a:r>
          </a:p>
        </p:txBody>
      </p:sp>
      <p:sp>
        <p:nvSpPr>
          <p:cNvPr id="3" name="Content Placeholder 2">
            <a:extLst>
              <a:ext uri="{FF2B5EF4-FFF2-40B4-BE49-F238E27FC236}">
                <a16:creationId xmlns:a16="http://schemas.microsoft.com/office/drawing/2014/main" id="{7BF020C9-AAB6-3001-50C8-7B1212958C0B}"/>
              </a:ext>
            </a:extLst>
          </p:cNvPr>
          <p:cNvSpPr>
            <a:spLocks noGrp="1"/>
          </p:cNvSpPr>
          <p:nvPr>
            <p:ph sz="half" idx="1"/>
          </p:nvPr>
        </p:nvSpPr>
        <p:spPr>
          <a:xfrm>
            <a:off x="685800" y="2556867"/>
            <a:ext cx="5334000" cy="4024125"/>
          </a:xfrm>
        </p:spPr>
        <p:txBody>
          <a:bodyPr>
            <a:normAutofit/>
          </a:bodyPr>
          <a:lstStyle/>
          <a:p>
            <a:r>
              <a:rPr lang="en-US" sz="1800" dirty="0"/>
              <a:t>Probably the most common approach</a:t>
            </a:r>
          </a:p>
          <a:p>
            <a:r>
              <a:rPr lang="en-US" sz="1800" dirty="0"/>
              <a:t>Click “Model” then “Shortcut – assign weathering velocity”. Choose a value between 30% and 70% of the refractor velocity</a:t>
            </a:r>
          </a:p>
          <a:p>
            <a:r>
              <a:rPr lang="en-US" sz="1800" dirty="0"/>
              <a:t>The following steps are performed:</a:t>
            </a:r>
          </a:p>
          <a:p>
            <a:pPr marL="800100" lvl="1" indent="-342900">
              <a:buFont typeface="+mj-lt"/>
              <a:buAutoNum type="arabicPeriod"/>
            </a:pPr>
            <a:r>
              <a:rPr lang="en-US" sz="1400" dirty="0"/>
              <a:t>Assign V0 to every shot and receiver</a:t>
            </a:r>
          </a:p>
          <a:p>
            <a:pPr marL="800100" lvl="1" indent="-342900">
              <a:buFont typeface="+mj-lt"/>
              <a:buAutoNum type="arabicPeriod"/>
            </a:pPr>
            <a:r>
              <a:rPr lang="en-US" sz="1400" dirty="0"/>
              <a:t>Compute H at every shot and receiver using their delay times and refractor velocities</a:t>
            </a:r>
          </a:p>
          <a:p>
            <a:pPr marL="800100" lvl="1" indent="-342900">
              <a:buFont typeface="+mj-lt"/>
              <a:buAutoNum type="arabicPeriod"/>
            </a:pPr>
            <a:r>
              <a:rPr lang="en-US" sz="1400" dirty="0"/>
              <a:t>Using H, compute refractor elevation at every shot and receiver</a:t>
            </a:r>
          </a:p>
          <a:p>
            <a:pPr marL="800100" lvl="1" indent="-342900">
              <a:buFont typeface="+mj-lt"/>
              <a:buAutoNum type="arabicPeriod"/>
            </a:pPr>
            <a:r>
              <a:rPr lang="en-US" sz="1400" dirty="0"/>
              <a:t>Smooth the refractor elevation</a:t>
            </a:r>
          </a:p>
          <a:p>
            <a:pPr marL="800100" lvl="1" indent="-342900">
              <a:buFont typeface="+mj-lt"/>
              <a:buAutoNum type="arabicPeriod"/>
            </a:pPr>
            <a:r>
              <a:rPr lang="en-US" sz="1400" dirty="0"/>
              <a:t>Recompute thicknesses using new smoothed refractor elevation</a:t>
            </a:r>
          </a:p>
          <a:p>
            <a:pPr marL="800100" lvl="1" indent="-342900">
              <a:buFont typeface="+mj-lt"/>
              <a:buAutoNum type="arabicPeriod"/>
            </a:pPr>
            <a:r>
              <a:rPr lang="en-US" sz="1400" dirty="0"/>
              <a:t>Recompute V0 using new thicknesses</a:t>
            </a:r>
          </a:p>
        </p:txBody>
      </p:sp>
      <p:pic>
        <p:nvPicPr>
          <p:cNvPr id="6" name="Content Placeholder 5" descr="A screenshot of a computer&#10;&#10;AI-generated content may be incorrect.">
            <a:extLst>
              <a:ext uri="{FF2B5EF4-FFF2-40B4-BE49-F238E27FC236}">
                <a16:creationId xmlns:a16="http://schemas.microsoft.com/office/drawing/2014/main" id="{A7961860-500B-FB8F-600F-9DA6772F8DD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0700" y="3253581"/>
            <a:ext cx="3937000" cy="1905000"/>
          </a:xfrm>
        </p:spPr>
      </p:pic>
      <p:sp>
        <p:nvSpPr>
          <p:cNvPr id="4" name="TextBox 3">
            <a:extLst>
              <a:ext uri="{FF2B5EF4-FFF2-40B4-BE49-F238E27FC236}">
                <a16:creationId xmlns:a16="http://schemas.microsoft.com/office/drawing/2014/main" id="{1CA24982-60FD-94AD-DF2C-0A653CE98F2D}"/>
              </a:ext>
            </a:extLst>
          </p:cNvPr>
          <p:cNvSpPr txBox="1"/>
          <p:nvPr/>
        </p:nvSpPr>
        <p:spPr>
          <a:xfrm>
            <a:off x="685800" y="1602760"/>
            <a:ext cx="2795958" cy="954107"/>
          </a:xfrm>
          <a:prstGeom prst="rect">
            <a:avLst/>
          </a:prstGeom>
          <a:noFill/>
        </p:spPr>
        <p:txBody>
          <a:bodyPr wrap="none" rtlCol="0">
            <a:spAutoFit/>
          </a:bodyPr>
          <a:lstStyle/>
          <a:p>
            <a:r>
              <a:rPr lang="en-US" sz="2800" dirty="0"/>
              <a:t>First Approach:</a:t>
            </a:r>
          </a:p>
          <a:p>
            <a:r>
              <a:rPr lang="en-US" sz="2800" dirty="0"/>
              <a:t> Guess V0 </a:t>
            </a:r>
          </a:p>
        </p:txBody>
      </p:sp>
    </p:spTree>
    <p:extLst>
      <p:ext uri="{BB962C8B-B14F-4D97-AF65-F5344CB8AC3E}">
        <p14:creationId xmlns:p14="http://schemas.microsoft.com/office/powerpoint/2010/main" val="4177581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4295E0-8A41-C444-209D-E4F56404ABFF}"/>
              </a:ext>
            </a:extLst>
          </p:cNvPr>
          <p:cNvSpPr>
            <a:spLocks noGrp="1"/>
          </p:cNvSpPr>
          <p:nvPr>
            <p:ph type="title"/>
          </p:nvPr>
        </p:nvSpPr>
        <p:spPr/>
        <p:txBody>
          <a:bodyPr>
            <a:normAutofit/>
          </a:bodyPr>
          <a:lstStyle/>
          <a:p>
            <a:r>
              <a:rPr lang="en-US" dirty="0"/>
              <a:t>Model building</a:t>
            </a:r>
          </a:p>
        </p:txBody>
      </p:sp>
      <p:pic>
        <p:nvPicPr>
          <p:cNvPr id="8" name="Content Placeholder 7" descr="A computer screen shot of a map&#10;&#10;AI-generated content may be incorrect.">
            <a:extLst>
              <a:ext uri="{FF2B5EF4-FFF2-40B4-BE49-F238E27FC236}">
                <a16:creationId xmlns:a16="http://schemas.microsoft.com/office/drawing/2014/main" id="{9037667E-DBF9-247E-5149-0CCDC30C44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8683" y="2529681"/>
            <a:ext cx="6554632" cy="4024313"/>
          </a:xfrm>
        </p:spPr>
      </p:pic>
      <p:sp>
        <p:nvSpPr>
          <p:cNvPr id="2" name="TextBox 1">
            <a:extLst>
              <a:ext uri="{FF2B5EF4-FFF2-40B4-BE49-F238E27FC236}">
                <a16:creationId xmlns:a16="http://schemas.microsoft.com/office/drawing/2014/main" id="{EE5F5E64-2216-EE0F-DE8A-53BF55DF1142}"/>
              </a:ext>
            </a:extLst>
          </p:cNvPr>
          <p:cNvSpPr txBox="1"/>
          <p:nvPr/>
        </p:nvSpPr>
        <p:spPr>
          <a:xfrm>
            <a:off x="1642697" y="1792943"/>
            <a:ext cx="8906605" cy="523220"/>
          </a:xfrm>
          <a:prstGeom prst="rect">
            <a:avLst/>
          </a:prstGeom>
          <a:noFill/>
        </p:spPr>
        <p:txBody>
          <a:bodyPr wrap="none" rtlCol="0">
            <a:spAutoFit/>
          </a:bodyPr>
          <a:lstStyle/>
          <a:p>
            <a:r>
              <a:rPr lang="en-US" sz="2800" dirty="0"/>
              <a:t>View Refractor Elevation and Weathering Velocity</a:t>
            </a:r>
          </a:p>
        </p:txBody>
      </p:sp>
    </p:spTree>
    <p:extLst>
      <p:ext uri="{BB962C8B-B14F-4D97-AF65-F5344CB8AC3E}">
        <p14:creationId xmlns:p14="http://schemas.microsoft.com/office/powerpoint/2010/main" val="345895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75F7-A881-5123-A1AF-66B9C3E82A6C}"/>
              </a:ext>
            </a:extLst>
          </p:cNvPr>
          <p:cNvSpPr>
            <a:spLocks noGrp="1"/>
          </p:cNvSpPr>
          <p:nvPr>
            <p:ph type="title"/>
          </p:nvPr>
        </p:nvSpPr>
        <p:spPr/>
        <p:txBody>
          <a:bodyPr/>
          <a:lstStyle/>
          <a:p>
            <a:r>
              <a:rPr lang="en-US" dirty="0"/>
              <a:t>Model building</a:t>
            </a:r>
          </a:p>
        </p:txBody>
      </p:sp>
      <p:pic>
        <p:nvPicPr>
          <p:cNvPr id="5" name="Content Placeholder 4" descr="A screenshot of a computer&#10;&#10;AI-generated content may be incorrect.">
            <a:extLst>
              <a:ext uri="{FF2B5EF4-FFF2-40B4-BE49-F238E27FC236}">
                <a16:creationId xmlns:a16="http://schemas.microsoft.com/office/drawing/2014/main" id="{029F8C6D-DFD5-1090-724E-438B9F0F02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8684" y="2627297"/>
            <a:ext cx="6554632" cy="4024313"/>
          </a:xfrm>
        </p:spPr>
      </p:pic>
      <p:sp>
        <p:nvSpPr>
          <p:cNvPr id="6" name="TextBox 5">
            <a:extLst>
              <a:ext uri="{FF2B5EF4-FFF2-40B4-BE49-F238E27FC236}">
                <a16:creationId xmlns:a16="http://schemas.microsoft.com/office/drawing/2014/main" id="{100DFC2E-45C1-8882-92A5-64B1B6498E59}"/>
              </a:ext>
            </a:extLst>
          </p:cNvPr>
          <p:cNvSpPr txBox="1"/>
          <p:nvPr/>
        </p:nvSpPr>
        <p:spPr>
          <a:xfrm>
            <a:off x="409443" y="4752325"/>
            <a:ext cx="1727120" cy="923330"/>
          </a:xfrm>
          <a:prstGeom prst="rect">
            <a:avLst/>
          </a:prstGeom>
          <a:noFill/>
        </p:spPr>
        <p:txBody>
          <a:bodyPr wrap="square" rtlCol="0">
            <a:spAutoFit/>
          </a:bodyPr>
          <a:lstStyle/>
          <a:p>
            <a:r>
              <a:rPr lang="en-US" dirty="0"/>
              <a:t>Left-click and drag lines</a:t>
            </a:r>
          </a:p>
          <a:p>
            <a:r>
              <a:rPr lang="en-US" dirty="0"/>
              <a:t>on the map</a:t>
            </a:r>
          </a:p>
        </p:txBody>
      </p:sp>
      <p:sp>
        <p:nvSpPr>
          <p:cNvPr id="7" name="TextBox 6">
            <a:extLst>
              <a:ext uri="{FF2B5EF4-FFF2-40B4-BE49-F238E27FC236}">
                <a16:creationId xmlns:a16="http://schemas.microsoft.com/office/drawing/2014/main" id="{2B695B6B-B02F-0F5E-B335-EE8589CC7420}"/>
              </a:ext>
            </a:extLst>
          </p:cNvPr>
          <p:cNvSpPr txBox="1"/>
          <p:nvPr/>
        </p:nvSpPr>
        <p:spPr>
          <a:xfrm>
            <a:off x="2877310" y="2225128"/>
            <a:ext cx="6437379" cy="369332"/>
          </a:xfrm>
          <a:prstGeom prst="rect">
            <a:avLst/>
          </a:prstGeom>
          <a:noFill/>
        </p:spPr>
        <p:txBody>
          <a:bodyPr wrap="square" rtlCol="0">
            <a:spAutoFit/>
          </a:bodyPr>
          <a:lstStyle/>
          <a:p>
            <a:r>
              <a:rPr lang="en-US" dirty="0"/>
              <a:t>Note that the refractor elevation is smooth, as expected</a:t>
            </a:r>
          </a:p>
        </p:txBody>
      </p:sp>
      <p:sp>
        <p:nvSpPr>
          <p:cNvPr id="3" name="TextBox 2">
            <a:extLst>
              <a:ext uri="{FF2B5EF4-FFF2-40B4-BE49-F238E27FC236}">
                <a16:creationId xmlns:a16="http://schemas.microsoft.com/office/drawing/2014/main" id="{C9F5C041-8CA2-1C90-A1CD-AE11EF899D65}"/>
              </a:ext>
            </a:extLst>
          </p:cNvPr>
          <p:cNvSpPr txBox="1"/>
          <p:nvPr/>
        </p:nvSpPr>
        <p:spPr>
          <a:xfrm>
            <a:off x="4874622" y="1669071"/>
            <a:ext cx="2326278" cy="523220"/>
          </a:xfrm>
          <a:prstGeom prst="rect">
            <a:avLst/>
          </a:prstGeom>
          <a:noFill/>
        </p:spPr>
        <p:txBody>
          <a:bodyPr wrap="none" rtlCol="0">
            <a:spAutoFit/>
          </a:bodyPr>
          <a:lstStyle/>
          <a:p>
            <a:r>
              <a:rPr lang="en-US" sz="2800" dirty="0"/>
              <a:t>View Profiles</a:t>
            </a:r>
          </a:p>
        </p:txBody>
      </p:sp>
    </p:spTree>
    <p:extLst>
      <p:ext uri="{BB962C8B-B14F-4D97-AF65-F5344CB8AC3E}">
        <p14:creationId xmlns:p14="http://schemas.microsoft.com/office/powerpoint/2010/main" val="412496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C45C-ED8B-1184-587D-DF60E046DF8C}"/>
              </a:ext>
            </a:extLst>
          </p:cNvPr>
          <p:cNvSpPr>
            <a:spLocks noGrp="1"/>
          </p:cNvSpPr>
          <p:nvPr>
            <p:ph type="title"/>
          </p:nvPr>
        </p:nvSpPr>
        <p:spPr>
          <a:xfrm>
            <a:off x="2197100" y="764373"/>
            <a:ext cx="9309100" cy="1293028"/>
          </a:xfrm>
        </p:spPr>
        <p:txBody>
          <a:bodyPr/>
          <a:lstStyle/>
          <a:p>
            <a:r>
              <a:rPr lang="en-US" dirty="0"/>
              <a:t>Create a new delay time solution</a:t>
            </a:r>
          </a:p>
        </p:txBody>
      </p:sp>
      <p:sp>
        <p:nvSpPr>
          <p:cNvPr id="4" name="Content Placeholder 3">
            <a:extLst>
              <a:ext uri="{FF2B5EF4-FFF2-40B4-BE49-F238E27FC236}">
                <a16:creationId xmlns:a16="http://schemas.microsoft.com/office/drawing/2014/main" id="{78FFAFC0-F77B-AE0B-BF5F-1D352AD8EA37}"/>
              </a:ext>
            </a:extLst>
          </p:cNvPr>
          <p:cNvSpPr>
            <a:spLocks noGrp="1"/>
          </p:cNvSpPr>
          <p:nvPr>
            <p:ph sz="half" idx="1"/>
          </p:nvPr>
        </p:nvSpPr>
        <p:spPr/>
        <p:txBody>
          <a:bodyPr>
            <a:normAutofit lnSpcReduction="10000"/>
          </a:bodyPr>
          <a:lstStyle/>
          <a:p>
            <a:r>
              <a:rPr lang="en-US" dirty="0"/>
              <a:t>Make sure the Merge window is open</a:t>
            </a:r>
          </a:p>
          <a:p>
            <a:r>
              <a:rPr lang="en-US" dirty="0"/>
              <a:t>Click “Delay time” and select “Create new delay time solution”</a:t>
            </a:r>
          </a:p>
          <a:p>
            <a:r>
              <a:rPr lang="en-US" dirty="0"/>
              <a:t>Give the model a name</a:t>
            </a:r>
          </a:p>
          <a:p>
            <a:r>
              <a:rPr lang="en-US" dirty="0"/>
              <a:t>Select the node spacing. This is used, for example, in smoothing routines</a:t>
            </a:r>
          </a:p>
          <a:p>
            <a:r>
              <a:rPr lang="en-US" dirty="0"/>
              <a:t>You might want to left-click and drag on the map to change the grid angle, but this isn’t very important</a:t>
            </a:r>
          </a:p>
        </p:txBody>
      </p:sp>
      <p:pic>
        <p:nvPicPr>
          <p:cNvPr id="7" name="Content Placeholder 6" descr="A screenshot of a computer&#10;&#10;AI-generated content may be incorrect.">
            <a:extLst>
              <a:ext uri="{FF2B5EF4-FFF2-40B4-BE49-F238E27FC236}">
                <a16:creationId xmlns:a16="http://schemas.microsoft.com/office/drawing/2014/main" id="{F299B51F-8BA9-EEFF-9706-CD30DBC02BA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5867" y="2193925"/>
            <a:ext cx="4886665" cy="4024313"/>
          </a:xfrm>
        </p:spPr>
      </p:pic>
    </p:spTree>
    <p:extLst>
      <p:ext uri="{BB962C8B-B14F-4D97-AF65-F5344CB8AC3E}">
        <p14:creationId xmlns:p14="http://schemas.microsoft.com/office/powerpoint/2010/main" val="4207877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023F-A36D-8E5D-2C2F-11076C0F97A3}"/>
              </a:ext>
            </a:extLst>
          </p:cNvPr>
          <p:cNvSpPr>
            <a:spLocks noGrp="1"/>
          </p:cNvSpPr>
          <p:nvPr>
            <p:ph type="title"/>
          </p:nvPr>
        </p:nvSpPr>
        <p:spPr/>
        <p:txBody>
          <a:bodyPr/>
          <a:lstStyle/>
          <a:p>
            <a:r>
              <a:rPr lang="en-US" dirty="0"/>
              <a:t>Statics computation</a:t>
            </a:r>
          </a:p>
        </p:txBody>
      </p:sp>
      <p:sp>
        <p:nvSpPr>
          <p:cNvPr id="3" name="Content Placeholder 2">
            <a:extLst>
              <a:ext uri="{FF2B5EF4-FFF2-40B4-BE49-F238E27FC236}">
                <a16:creationId xmlns:a16="http://schemas.microsoft.com/office/drawing/2014/main" id="{63D15FAF-A079-E7BB-CE79-60389F4635E9}"/>
              </a:ext>
            </a:extLst>
          </p:cNvPr>
          <p:cNvSpPr>
            <a:spLocks noGrp="1"/>
          </p:cNvSpPr>
          <p:nvPr>
            <p:ph sz="half" idx="1"/>
          </p:nvPr>
        </p:nvSpPr>
        <p:spPr>
          <a:xfrm>
            <a:off x="838200" y="1834573"/>
            <a:ext cx="5181600" cy="4634490"/>
          </a:xfrm>
        </p:spPr>
        <p:txBody>
          <a:bodyPr>
            <a:normAutofit/>
          </a:bodyPr>
          <a:lstStyle/>
          <a:p>
            <a:r>
              <a:rPr lang="en-US" sz="1800" dirty="0"/>
              <a:t>Will likely have many statics versions!</a:t>
            </a:r>
          </a:p>
          <a:p>
            <a:r>
              <a:rPr lang="en-US" sz="1800" dirty="0"/>
              <a:t>Click “Statics” then select “Shortcut”</a:t>
            </a:r>
          </a:p>
          <a:p>
            <a:r>
              <a:rPr lang="en-US" sz="1800" dirty="0"/>
              <a:t>The processing client will usually provide the replacement velocity and final datum</a:t>
            </a:r>
          </a:p>
          <a:p>
            <a:r>
              <a:rPr lang="en-US" sz="1800" dirty="0"/>
              <a:t>Select an intermediate datum completely below the refractor elevation.</a:t>
            </a:r>
          </a:p>
          <a:p>
            <a:r>
              <a:rPr lang="en-US" sz="1800" dirty="0"/>
              <a:t>There are many ways to define the intermediate datum, but a flat surface often works well</a:t>
            </a:r>
          </a:p>
          <a:p>
            <a:r>
              <a:rPr lang="en-US" sz="1800" dirty="0"/>
              <a:t>It can be a very good idea to “tie” the statics to elevation statics. This means that the two fields have the same average value</a:t>
            </a:r>
          </a:p>
          <a:p>
            <a:r>
              <a:rPr lang="en-US" sz="1800" dirty="0"/>
              <a:t>Or you can select the average value</a:t>
            </a:r>
          </a:p>
        </p:txBody>
      </p:sp>
      <p:pic>
        <p:nvPicPr>
          <p:cNvPr id="6" name="Content Placeholder 5" descr="A screenshot of a computer&#10;&#10;AI-generated content may be incorrect.">
            <a:extLst>
              <a:ext uri="{FF2B5EF4-FFF2-40B4-BE49-F238E27FC236}">
                <a16:creationId xmlns:a16="http://schemas.microsoft.com/office/drawing/2014/main" id="{FA9A118B-96F5-4B6B-12C2-778525F967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4340" y="1732973"/>
            <a:ext cx="3657320" cy="5024582"/>
          </a:xfrm>
        </p:spPr>
      </p:pic>
    </p:spTree>
    <p:extLst>
      <p:ext uri="{BB962C8B-B14F-4D97-AF65-F5344CB8AC3E}">
        <p14:creationId xmlns:p14="http://schemas.microsoft.com/office/powerpoint/2010/main" val="988054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FB02C-20DC-37FF-DA34-3E7CC3B0F238}"/>
              </a:ext>
            </a:extLst>
          </p:cNvPr>
          <p:cNvSpPr>
            <a:spLocks noGrp="1"/>
          </p:cNvSpPr>
          <p:nvPr>
            <p:ph type="title"/>
          </p:nvPr>
        </p:nvSpPr>
        <p:spPr/>
        <p:txBody>
          <a:bodyPr/>
          <a:lstStyle/>
          <a:p>
            <a:r>
              <a:rPr lang="en-US" dirty="0"/>
              <a:t>Statics</a:t>
            </a:r>
          </a:p>
        </p:txBody>
      </p:sp>
      <p:pic>
        <p:nvPicPr>
          <p:cNvPr id="5" name="Content Placeholder 4" descr="A screenshot of a computer&#10;&#10;AI-generated content may be incorrect.">
            <a:extLst>
              <a:ext uri="{FF2B5EF4-FFF2-40B4-BE49-F238E27FC236}">
                <a16:creationId xmlns:a16="http://schemas.microsoft.com/office/drawing/2014/main" id="{D4ADB26C-E0EC-A5D4-CCF1-451CAAAA2C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8684" y="2153910"/>
            <a:ext cx="6554632" cy="4024313"/>
          </a:xfrm>
        </p:spPr>
      </p:pic>
      <p:sp>
        <p:nvSpPr>
          <p:cNvPr id="3" name="TextBox 2">
            <a:extLst>
              <a:ext uri="{FF2B5EF4-FFF2-40B4-BE49-F238E27FC236}">
                <a16:creationId xmlns:a16="http://schemas.microsoft.com/office/drawing/2014/main" id="{186A58BD-BAFB-9DDD-6E21-915011C46B18}"/>
              </a:ext>
            </a:extLst>
          </p:cNvPr>
          <p:cNvSpPr txBox="1"/>
          <p:nvPr/>
        </p:nvSpPr>
        <p:spPr>
          <a:xfrm>
            <a:off x="4500851" y="1630690"/>
            <a:ext cx="3190297" cy="523220"/>
          </a:xfrm>
          <a:prstGeom prst="rect">
            <a:avLst/>
          </a:prstGeom>
          <a:noFill/>
        </p:spPr>
        <p:txBody>
          <a:bodyPr wrap="none" rtlCol="0">
            <a:spAutoFit/>
          </a:bodyPr>
          <a:lstStyle/>
          <a:p>
            <a:r>
              <a:rPr lang="en-US" sz="2800" dirty="0"/>
              <a:t>View on the Map</a:t>
            </a:r>
          </a:p>
        </p:txBody>
      </p:sp>
    </p:spTree>
    <p:extLst>
      <p:ext uri="{BB962C8B-B14F-4D97-AF65-F5344CB8AC3E}">
        <p14:creationId xmlns:p14="http://schemas.microsoft.com/office/powerpoint/2010/main" val="302516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6994-6376-F836-9FCA-E24DBE645417}"/>
              </a:ext>
            </a:extLst>
          </p:cNvPr>
          <p:cNvSpPr>
            <a:spLocks noGrp="1"/>
          </p:cNvSpPr>
          <p:nvPr>
            <p:ph type="title"/>
          </p:nvPr>
        </p:nvSpPr>
        <p:spPr/>
        <p:txBody>
          <a:bodyPr>
            <a:normAutofit/>
          </a:bodyPr>
          <a:lstStyle/>
          <a:p>
            <a:r>
              <a:rPr lang="en-US" dirty="0"/>
              <a:t>Model building</a:t>
            </a:r>
          </a:p>
        </p:txBody>
      </p:sp>
      <p:sp>
        <p:nvSpPr>
          <p:cNvPr id="3" name="Content Placeholder 2">
            <a:extLst>
              <a:ext uri="{FF2B5EF4-FFF2-40B4-BE49-F238E27FC236}">
                <a16:creationId xmlns:a16="http://schemas.microsoft.com/office/drawing/2014/main" id="{838E1F2B-EFD5-366F-7C4A-BF6572BD7035}"/>
              </a:ext>
            </a:extLst>
          </p:cNvPr>
          <p:cNvSpPr>
            <a:spLocks noGrp="1"/>
          </p:cNvSpPr>
          <p:nvPr>
            <p:ph sz="half" idx="1"/>
          </p:nvPr>
        </p:nvSpPr>
        <p:spPr>
          <a:xfrm>
            <a:off x="685799" y="3337559"/>
            <a:ext cx="5334000" cy="3111584"/>
          </a:xfrm>
        </p:spPr>
        <p:txBody>
          <a:bodyPr>
            <a:normAutofit lnSpcReduction="10000"/>
          </a:bodyPr>
          <a:lstStyle/>
          <a:p>
            <a:r>
              <a:rPr lang="en-US" sz="1800" dirty="0"/>
              <a:t>Click “Model” then “Use surface elevation to define the refractor surface”</a:t>
            </a:r>
          </a:p>
          <a:p>
            <a:r>
              <a:rPr lang="en-US" sz="1800" dirty="0"/>
              <a:t>Choose and average depth and smoothing radius</a:t>
            </a:r>
          </a:p>
          <a:p>
            <a:r>
              <a:rPr lang="en-US" sz="1800" dirty="0"/>
              <a:t>The following computations are done</a:t>
            </a:r>
          </a:p>
          <a:p>
            <a:pPr marL="800100" lvl="1" indent="-342900">
              <a:buFont typeface="+mj-lt"/>
              <a:buAutoNum type="arabicPeriod"/>
            </a:pPr>
            <a:r>
              <a:rPr lang="en-US" sz="1400" dirty="0"/>
              <a:t>Smooth the surface</a:t>
            </a:r>
          </a:p>
          <a:p>
            <a:pPr marL="800100" lvl="1" indent="-342900">
              <a:buFont typeface="+mj-lt"/>
              <a:buAutoNum type="arabicPeriod"/>
            </a:pPr>
            <a:r>
              <a:rPr lang="en-US" sz="1400" dirty="0"/>
              <a:t>Compute refractor surface by moving the surface down the selected amount</a:t>
            </a:r>
          </a:p>
          <a:p>
            <a:pPr marL="800100" lvl="1" indent="-342900">
              <a:buFont typeface="+mj-lt"/>
              <a:buAutoNum type="arabicPeriod"/>
            </a:pPr>
            <a:r>
              <a:rPr lang="en-US" sz="1400" dirty="0"/>
              <a:t>Compute weathering thickness at each shot and receiver</a:t>
            </a:r>
          </a:p>
          <a:p>
            <a:pPr marL="800100" lvl="1" indent="-342900">
              <a:buFont typeface="+mj-lt"/>
              <a:buAutoNum type="arabicPeriod"/>
            </a:pPr>
            <a:r>
              <a:rPr lang="en-US" sz="1400" dirty="0"/>
              <a:t>Compute weathering velocity using thicknesses and delay time solution</a:t>
            </a:r>
          </a:p>
        </p:txBody>
      </p:sp>
      <p:pic>
        <p:nvPicPr>
          <p:cNvPr id="6" name="Content Placeholder 5" descr="A screenshot of a computer&#10;&#10;AI-generated content may be incorrect.">
            <a:extLst>
              <a:ext uri="{FF2B5EF4-FFF2-40B4-BE49-F238E27FC236}">
                <a16:creationId xmlns:a16="http://schemas.microsoft.com/office/drawing/2014/main" id="{F77B6D0E-8F83-75F7-1CCC-3B8B721009B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2699620"/>
            <a:ext cx="5334000" cy="3749523"/>
          </a:xfrm>
        </p:spPr>
      </p:pic>
      <p:sp>
        <p:nvSpPr>
          <p:cNvPr id="4" name="TextBox 3">
            <a:extLst>
              <a:ext uri="{FF2B5EF4-FFF2-40B4-BE49-F238E27FC236}">
                <a16:creationId xmlns:a16="http://schemas.microsoft.com/office/drawing/2014/main" id="{52BA8FF1-9DFC-27E4-6752-BA64CE67CDE8}"/>
              </a:ext>
            </a:extLst>
          </p:cNvPr>
          <p:cNvSpPr txBox="1"/>
          <p:nvPr/>
        </p:nvSpPr>
        <p:spPr>
          <a:xfrm>
            <a:off x="736600" y="2260600"/>
            <a:ext cx="5101076" cy="954107"/>
          </a:xfrm>
          <a:prstGeom prst="rect">
            <a:avLst/>
          </a:prstGeom>
          <a:noFill/>
        </p:spPr>
        <p:txBody>
          <a:bodyPr wrap="none" rtlCol="0">
            <a:spAutoFit/>
          </a:bodyPr>
          <a:lstStyle/>
          <a:p>
            <a:r>
              <a:rPr lang="en-US" sz="2800" dirty="0"/>
              <a:t>Second Approach:</a:t>
            </a:r>
          </a:p>
          <a:p>
            <a:r>
              <a:rPr lang="en-US" sz="2800" dirty="0"/>
              <a:t>Define the Refractor Surface</a:t>
            </a:r>
          </a:p>
        </p:txBody>
      </p:sp>
    </p:spTree>
    <p:extLst>
      <p:ext uri="{BB962C8B-B14F-4D97-AF65-F5344CB8AC3E}">
        <p14:creationId xmlns:p14="http://schemas.microsoft.com/office/powerpoint/2010/main" val="2222263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EBF3-B754-EE63-60BA-9B679E1CAF92}"/>
              </a:ext>
            </a:extLst>
          </p:cNvPr>
          <p:cNvSpPr>
            <a:spLocks noGrp="1"/>
          </p:cNvSpPr>
          <p:nvPr>
            <p:ph type="title"/>
          </p:nvPr>
        </p:nvSpPr>
        <p:spPr/>
        <p:txBody>
          <a:bodyPr/>
          <a:lstStyle/>
          <a:p>
            <a:r>
              <a:rPr lang="en-US" dirty="0"/>
              <a:t>Model building</a:t>
            </a:r>
          </a:p>
        </p:txBody>
      </p:sp>
      <p:pic>
        <p:nvPicPr>
          <p:cNvPr id="5" name="Content Placeholder 4" descr="A screenshot of a computer&#10;&#10;AI-generated content may be incorrect.">
            <a:extLst>
              <a:ext uri="{FF2B5EF4-FFF2-40B4-BE49-F238E27FC236}">
                <a16:creationId xmlns:a16="http://schemas.microsoft.com/office/drawing/2014/main" id="{0A370E24-D0C2-3ACB-AD6B-8AFB07E7BD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8684" y="2326620"/>
            <a:ext cx="6554632" cy="4024313"/>
          </a:xfrm>
        </p:spPr>
      </p:pic>
      <p:sp>
        <p:nvSpPr>
          <p:cNvPr id="3" name="TextBox 2">
            <a:extLst>
              <a:ext uri="{FF2B5EF4-FFF2-40B4-BE49-F238E27FC236}">
                <a16:creationId xmlns:a16="http://schemas.microsoft.com/office/drawing/2014/main" id="{3AFA6858-0DDA-B4CF-0B5F-EEC87418E72D}"/>
              </a:ext>
            </a:extLst>
          </p:cNvPr>
          <p:cNvSpPr txBox="1"/>
          <p:nvPr/>
        </p:nvSpPr>
        <p:spPr>
          <a:xfrm>
            <a:off x="4484020" y="1795791"/>
            <a:ext cx="3223959" cy="523220"/>
          </a:xfrm>
          <a:prstGeom prst="rect">
            <a:avLst/>
          </a:prstGeom>
          <a:noFill/>
        </p:spPr>
        <p:txBody>
          <a:bodyPr wrap="none" rtlCol="0">
            <a:spAutoFit/>
          </a:bodyPr>
          <a:lstStyle/>
          <a:p>
            <a:r>
              <a:rPr lang="en-US" sz="2800" dirty="0"/>
              <a:t>View New Profiles</a:t>
            </a:r>
          </a:p>
        </p:txBody>
      </p:sp>
    </p:spTree>
    <p:extLst>
      <p:ext uri="{BB962C8B-B14F-4D97-AF65-F5344CB8AC3E}">
        <p14:creationId xmlns:p14="http://schemas.microsoft.com/office/powerpoint/2010/main" val="2690547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08B177-5291-DAE3-80C8-527C01EF190E}"/>
              </a:ext>
            </a:extLst>
          </p:cNvPr>
          <p:cNvSpPr>
            <a:spLocks noGrp="1"/>
          </p:cNvSpPr>
          <p:nvPr>
            <p:ph type="title"/>
          </p:nvPr>
        </p:nvSpPr>
        <p:spPr>
          <a:xfrm>
            <a:off x="660400" y="764373"/>
            <a:ext cx="10845800" cy="1293028"/>
          </a:xfrm>
        </p:spPr>
        <p:txBody>
          <a:bodyPr/>
          <a:lstStyle/>
          <a:p>
            <a:r>
              <a:rPr lang="en-US" dirty="0"/>
              <a:t>Statics computation using new model</a:t>
            </a:r>
          </a:p>
        </p:txBody>
      </p:sp>
      <p:sp>
        <p:nvSpPr>
          <p:cNvPr id="8" name="Content Placeholder 7">
            <a:extLst>
              <a:ext uri="{FF2B5EF4-FFF2-40B4-BE49-F238E27FC236}">
                <a16:creationId xmlns:a16="http://schemas.microsoft.com/office/drawing/2014/main" id="{051E3F01-584A-9AB2-0FF4-CE74733C5456}"/>
              </a:ext>
            </a:extLst>
          </p:cNvPr>
          <p:cNvSpPr>
            <a:spLocks noGrp="1"/>
          </p:cNvSpPr>
          <p:nvPr>
            <p:ph sz="half" idx="1"/>
          </p:nvPr>
        </p:nvSpPr>
        <p:spPr>
          <a:xfrm>
            <a:off x="660400" y="3619625"/>
            <a:ext cx="5334000" cy="396241"/>
          </a:xfrm>
        </p:spPr>
        <p:txBody>
          <a:bodyPr/>
          <a:lstStyle/>
          <a:p>
            <a:r>
              <a:rPr lang="en-US" dirty="0"/>
              <a:t>The only difference is the name…</a:t>
            </a:r>
          </a:p>
        </p:txBody>
      </p:sp>
      <p:pic>
        <p:nvPicPr>
          <p:cNvPr id="11" name="Content Placeholder 10" descr="A screenshot of a computer&#10;&#10;AI-generated content may be incorrect.">
            <a:extLst>
              <a:ext uri="{FF2B5EF4-FFF2-40B4-BE49-F238E27FC236}">
                <a16:creationId xmlns:a16="http://schemas.microsoft.com/office/drawing/2014/main" id="{D114FE60-4DBB-BA86-B6AB-22E784019F4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7832" y="1714500"/>
            <a:ext cx="3200904" cy="4906346"/>
          </a:xfrm>
        </p:spPr>
      </p:pic>
    </p:spTree>
    <p:extLst>
      <p:ext uri="{BB962C8B-B14F-4D97-AF65-F5344CB8AC3E}">
        <p14:creationId xmlns:p14="http://schemas.microsoft.com/office/powerpoint/2010/main" val="2151420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A079-B021-A2BB-2DF0-82E127648DAC}"/>
              </a:ext>
            </a:extLst>
          </p:cNvPr>
          <p:cNvSpPr>
            <a:spLocks noGrp="1"/>
          </p:cNvSpPr>
          <p:nvPr>
            <p:ph type="title"/>
          </p:nvPr>
        </p:nvSpPr>
        <p:spPr/>
        <p:txBody>
          <a:bodyPr>
            <a:normAutofit fontScale="90000"/>
          </a:bodyPr>
          <a:lstStyle/>
          <a:p>
            <a:r>
              <a:rPr lang="en-US" dirty="0"/>
              <a:t>Question – </a:t>
            </a:r>
            <a:br>
              <a:rPr lang="en-US" dirty="0"/>
            </a:br>
            <a:r>
              <a:rPr lang="en-US" dirty="0"/>
              <a:t>how different are the statics????</a:t>
            </a:r>
          </a:p>
        </p:txBody>
      </p:sp>
      <p:pic>
        <p:nvPicPr>
          <p:cNvPr id="5" name="Content Placeholder 4" descr="A screenshot of a computer&#10;&#10;AI-generated content may be incorrect.">
            <a:extLst>
              <a:ext uri="{FF2B5EF4-FFF2-40B4-BE49-F238E27FC236}">
                <a16:creationId xmlns:a16="http://schemas.microsoft.com/office/drawing/2014/main" id="{60B3D9EC-0EFF-6595-8C96-F931111458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6100" y="2281993"/>
            <a:ext cx="7150100" cy="4389909"/>
          </a:xfrm>
        </p:spPr>
      </p:pic>
      <p:sp>
        <p:nvSpPr>
          <p:cNvPr id="6" name="TextBox 5">
            <a:extLst>
              <a:ext uri="{FF2B5EF4-FFF2-40B4-BE49-F238E27FC236}">
                <a16:creationId xmlns:a16="http://schemas.microsoft.com/office/drawing/2014/main" id="{1966F158-5A63-990F-605A-7B060B78BE0D}"/>
              </a:ext>
            </a:extLst>
          </p:cNvPr>
          <p:cNvSpPr txBox="1"/>
          <p:nvPr/>
        </p:nvSpPr>
        <p:spPr>
          <a:xfrm>
            <a:off x="4432300" y="1800365"/>
            <a:ext cx="3642472" cy="369332"/>
          </a:xfrm>
          <a:prstGeom prst="rect">
            <a:avLst/>
          </a:prstGeom>
          <a:noFill/>
        </p:spPr>
        <p:txBody>
          <a:bodyPr wrap="none" rtlCol="0">
            <a:spAutoFit/>
          </a:bodyPr>
          <a:lstStyle/>
          <a:p>
            <a:r>
              <a:rPr lang="en-US" dirty="0"/>
              <a:t>Select the “Column difference” tab</a:t>
            </a:r>
          </a:p>
        </p:txBody>
      </p:sp>
      <p:sp>
        <p:nvSpPr>
          <p:cNvPr id="7" name="Arrow: Down 6">
            <a:extLst>
              <a:ext uri="{FF2B5EF4-FFF2-40B4-BE49-F238E27FC236}">
                <a16:creationId xmlns:a16="http://schemas.microsoft.com/office/drawing/2014/main" id="{E4B3F284-8616-D148-5E76-6BFC95501BEE}"/>
              </a:ext>
            </a:extLst>
          </p:cNvPr>
          <p:cNvSpPr/>
          <p:nvPr/>
        </p:nvSpPr>
        <p:spPr>
          <a:xfrm>
            <a:off x="6214798" y="2213731"/>
            <a:ext cx="389201" cy="6337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7D95541-0BF9-1647-3370-19D440492154}"/>
              </a:ext>
            </a:extLst>
          </p:cNvPr>
          <p:cNvSpPr txBox="1"/>
          <p:nvPr/>
        </p:nvSpPr>
        <p:spPr>
          <a:xfrm>
            <a:off x="685800" y="3271850"/>
            <a:ext cx="2817091" cy="923330"/>
          </a:xfrm>
          <a:prstGeom prst="rect">
            <a:avLst/>
          </a:prstGeom>
          <a:noFill/>
        </p:spPr>
        <p:txBody>
          <a:bodyPr wrap="square" rtlCol="0">
            <a:spAutoFit/>
          </a:bodyPr>
          <a:lstStyle/>
          <a:p>
            <a:r>
              <a:rPr lang="en-US" dirty="0"/>
              <a:t>The options are somewhat tedious to select, but worth the effort</a:t>
            </a:r>
          </a:p>
        </p:txBody>
      </p:sp>
      <p:sp>
        <p:nvSpPr>
          <p:cNvPr id="9" name="TextBox 8">
            <a:extLst>
              <a:ext uri="{FF2B5EF4-FFF2-40B4-BE49-F238E27FC236}">
                <a16:creationId xmlns:a16="http://schemas.microsoft.com/office/drawing/2014/main" id="{40762439-298B-BD1B-33E5-1CA606FC8954}"/>
              </a:ext>
            </a:extLst>
          </p:cNvPr>
          <p:cNvSpPr txBox="1"/>
          <p:nvPr/>
        </p:nvSpPr>
        <p:spPr>
          <a:xfrm>
            <a:off x="685800" y="5408041"/>
            <a:ext cx="2632387" cy="646331"/>
          </a:xfrm>
          <a:prstGeom prst="rect">
            <a:avLst/>
          </a:prstGeom>
          <a:noFill/>
        </p:spPr>
        <p:txBody>
          <a:bodyPr wrap="none" rtlCol="0">
            <a:spAutoFit/>
          </a:bodyPr>
          <a:lstStyle/>
          <a:p>
            <a:r>
              <a:rPr lang="en-US" dirty="0"/>
              <a:t>The two statics fields are</a:t>
            </a:r>
          </a:p>
          <a:p>
            <a:r>
              <a:rPr lang="en-US" dirty="0"/>
              <a:t>significantly different!!!</a:t>
            </a:r>
          </a:p>
        </p:txBody>
      </p:sp>
    </p:spTree>
    <p:extLst>
      <p:ext uri="{BB962C8B-B14F-4D97-AF65-F5344CB8AC3E}">
        <p14:creationId xmlns:p14="http://schemas.microsoft.com/office/powerpoint/2010/main" val="148802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D7D3-3867-FFC5-D555-B21CAD2A4BE2}"/>
              </a:ext>
            </a:extLst>
          </p:cNvPr>
          <p:cNvSpPr>
            <a:spLocks noGrp="1"/>
          </p:cNvSpPr>
          <p:nvPr>
            <p:ph type="title"/>
          </p:nvPr>
        </p:nvSpPr>
        <p:spPr/>
        <p:txBody>
          <a:bodyPr>
            <a:normAutofit/>
          </a:bodyPr>
          <a:lstStyle/>
          <a:p>
            <a:r>
              <a:rPr lang="en-US" sz="1800" dirty="0">
                <a:latin typeface="+mn-lt"/>
              </a:rPr>
              <a:t>The delay time solution is under the “DelayTime – Example” tab</a:t>
            </a:r>
          </a:p>
        </p:txBody>
      </p:sp>
      <p:pic>
        <p:nvPicPr>
          <p:cNvPr id="5" name="Content Placeholder 4" descr="A screenshot of a computer&#10;&#10;AI-generated content may be incorrect.">
            <a:extLst>
              <a:ext uri="{FF2B5EF4-FFF2-40B4-BE49-F238E27FC236}">
                <a16:creationId xmlns:a16="http://schemas.microsoft.com/office/drawing/2014/main" id="{EB97A34A-4952-A511-1BB4-0B04FA81F8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5794" y="2451090"/>
            <a:ext cx="5923367" cy="4024313"/>
          </a:xfrm>
        </p:spPr>
      </p:pic>
      <p:sp>
        <p:nvSpPr>
          <p:cNvPr id="6" name="Arrow: Down 5">
            <a:extLst>
              <a:ext uri="{FF2B5EF4-FFF2-40B4-BE49-F238E27FC236}">
                <a16:creationId xmlns:a16="http://schemas.microsoft.com/office/drawing/2014/main" id="{A7538555-20B0-6406-8826-33D21C1F920F}"/>
              </a:ext>
            </a:extLst>
          </p:cNvPr>
          <p:cNvSpPr/>
          <p:nvPr/>
        </p:nvSpPr>
        <p:spPr>
          <a:xfrm>
            <a:off x="6019799" y="1805233"/>
            <a:ext cx="76201" cy="8980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1DFAA5A-CEBA-EB70-AAF6-26FEBE5D1AA2}"/>
              </a:ext>
            </a:extLst>
          </p:cNvPr>
          <p:cNvSpPr txBox="1"/>
          <p:nvPr/>
        </p:nvSpPr>
        <p:spPr>
          <a:xfrm>
            <a:off x="248052" y="2940177"/>
            <a:ext cx="3622467" cy="646331"/>
          </a:xfrm>
          <a:prstGeom prst="rect">
            <a:avLst/>
          </a:prstGeom>
          <a:noFill/>
        </p:spPr>
        <p:txBody>
          <a:bodyPr wrap="none" rtlCol="0">
            <a:spAutoFit/>
          </a:bodyPr>
          <a:lstStyle/>
          <a:p>
            <a:r>
              <a:rPr lang="en-US" dirty="0"/>
              <a:t>Click “Branch” and select</a:t>
            </a:r>
          </a:p>
          <a:p>
            <a:r>
              <a:rPr lang="en-US" dirty="0"/>
              <a:t>“Open branch assignment dialog”</a:t>
            </a:r>
          </a:p>
        </p:txBody>
      </p:sp>
      <p:sp>
        <p:nvSpPr>
          <p:cNvPr id="8" name="Arrow: Right 7">
            <a:extLst>
              <a:ext uri="{FF2B5EF4-FFF2-40B4-BE49-F238E27FC236}">
                <a16:creationId xmlns:a16="http://schemas.microsoft.com/office/drawing/2014/main" id="{7E9A4A6B-B899-A21E-89D1-F5B7AB7C9A02}"/>
              </a:ext>
            </a:extLst>
          </p:cNvPr>
          <p:cNvSpPr/>
          <p:nvPr/>
        </p:nvSpPr>
        <p:spPr>
          <a:xfrm>
            <a:off x="4087554" y="2891192"/>
            <a:ext cx="728240"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49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6A9E-47AD-DE83-0502-D1362851DBC8}"/>
              </a:ext>
            </a:extLst>
          </p:cNvPr>
          <p:cNvSpPr>
            <a:spLocks noGrp="1"/>
          </p:cNvSpPr>
          <p:nvPr>
            <p:ph type="title"/>
          </p:nvPr>
        </p:nvSpPr>
        <p:spPr/>
        <p:txBody>
          <a:bodyPr/>
          <a:lstStyle/>
          <a:p>
            <a:r>
              <a:rPr lang="en-US" dirty="0"/>
              <a:t>Branch assignment</a:t>
            </a:r>
          </a:p>
        </p:txBody>
      </p:sp>
      <p:pic>
        <p:nvPicPr>
          <p:cNvPr id="7" name="Content Placeholder 6" descr="A screenshot of a computer&#10;&#10;AI-generated content may be incorrect.">
            <a:extLst>
              <a:ext uri="{FF2B5EF4-FFF2-40B4-BE49-F238E27FC236}">
                <a16:creationId xmlns:a16="http://schemas.microsoft.com/office/drawing/2014/main" id="{4B461BCE-4010-9454-0F47-4E6324142C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0644" y="2069314"/>
            <a:ext cx="6197699" cy="4024313"/>
          </a:xfrm>
        </p:spPr>
      </p:pic>
      <p:sp>
        <p:nvSpPr>
          <p:cNvPr id="18" name="TextBox 17">
            <a:extLst>
              <a:ext uri="{FF2B5EF4-FFF2-40B4-BE49-F238E27FC236}">
                <a16:creationId xmlns:a16="http://schemas.microsoft.com/office/drawing/2014/main" id="{921521D0-0F98-1C15-D625-C7D877BD91CD}"/>
              </a:ext>
            </a:extLst>
          </p:cNvPr>
          <p:cNvSpPr txBox="1"/>
          <p:nvPr/>
        </p:nvSpPr>
        <p:spPr>
          <a:xfrm>
            <a:off x="1262204" y="2698155"/>
            <a:ext cx="3377207" cy="307777"/>
          </a:xfrm>
          <a:prstGeom prst="rect">
            <a:avLst/>
          </a:prstGeom>
          <a:noFill/>
        </p:spPr>
        <p:txBody>
          <a:bodyPr wrap="none" rtlCol="0">
            <a:spAutoFit/>
          </a:bodyPr>
          <a:lstStyle/>
          <a:p>
            <a:r>
              <a:rPr lang="en-US" sz="1400" dirty="0"/>
              <a:t>Change the location separation to “2000”</a:t>
            </a:r>
          </a:p>
        </p:txBody>
      </p:sp>
      <p:sp>
        <p:nvSpPr>
          <p:cNvPr id="19" name="TextBox 18">
            <a:extLst>
              <a:ext uri="{FF2B5EF4-FFF2-40B4-BE49-F238E27FC236}">
                <a16:creationId xmlns:a16="http://schemas.microsoft.com/office/drawing/2014/main" id="{542C6A9E-D23A-0C93-0B4C-17D56F76C85C}"/>
              </a:ext>
            </a:extLst>
          </p:cNvPr>
          <p:cNvSpPr txBox="1"/>
          <p:nvPr/>
        </p:nvSpPr>
        <p:spPr>
          <a:xfrm>
            <a:off x="1262204" y="3289956"/>
            <a:ext cx="3266792" cy="307777"/>
          </a:xfrm>
          <a:prstGeom prst="rect">
            <a:avLst/>
          </a:prstGeom>
          <a:noFill/>
        </p:spPr>
        <p:txBody>
          <a:bodyPr wrap="none" rtlCol="0">
            <a:spAutoFit/>
          </a:bodyPr>
          <a:lstStyle/>
          <a:p>
            <a:r>
              <a:rPr lang="en-US" sz="1400" dirty="0"/>
              <a:t>Be sure to select “Apply linear moveout”</a:t>
            </a:r>
          </a:p>
        </p:txBody>
      </p:sp>
      <p:sp>
        <p:nvSpPr>
          <p:cNvPr id="20" name="Arrow: Right 19">
            <a:extLst>
              <a:ext uri="{FF2B5EF4-FFF2-40B4-BE49-F238E27FC236}">
                <a16:creationId xmlns:a16="http://schemas.microsoft.com/office/drawing/2014/main" id="{758A2C6A-BECC-0D4F-6FBE-979179410556}"/>
              </a:ext>
            </a:extLst>
          </p:cNvPr>
          <p:cNvSpPr/>
          <p:nvPr/>
        </p:nvSpPr>
        <p:spPr>
          <a:xfrm>
            <a:off x="5129381" y="2756181"/>
            <a:ext cx="291279" cy="958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62550020-D0C3-2ACC-E2B3-60529E666B00}"/>
              </a:ext>
            </a:extLst>
          </p:cNvPr>
          <p:cNvSpPr/>
          <p:nvPr/>
        </p:nvSpPr>
        <p:spPr>
          <a:xfrm>
            <a:off x="5209373" y="3328388"/>
            <a:ext cx="291279" cy="958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CD79797-7E54-FD12-FA46-84EADA2FA48D}"/>
              </a:ext>
            </a:extLst>
          </p:cNvPr>
          <p:cNvSpPr txBox="1"/>
          <p:nvPr/>
        </p:nvSpPr>
        <p:spPr>
          <a:xfrm>
            <a:off x="3596110" y="4444536"/>
            <a:ext cx="1186543" cy="307777"/>
          </a:xfrm>
          <a:prstGeom prst="rect">
            <a:avLst/>
          </a:prstGeom>
          <a:noFill/>
        </p:spPr>
        <p:txBody>
          <a:bodyPr wrap="none" rtlCol="0">
            <a:spAutoFit/>
          </a:bodyPr>
          <a:lstStyle/>
          <a:p>
            <a:r>
              <a:rPr lang="en-US" sz="1400" dirty="0"/>
              <a:t>Select a shot</a:t>
            </a:r>
          </a:p>
        </p:txBody>
      </p:sp>
      <p:sp>
        <p:nvSpPr>
          <p:cNvPr id="24" name="Arrow: Right 23">
            <a:extLst>
              <a:ext uri="{FF2B5EF4-FFF2-40B4-BE49-F238E27FC236}">
                <a16:creationId xmlns:a16="http://schemas.microsoft.com/office/drawing/2014/main" id="{261F9C86-09F7-EDC7-3CB2-4F9ABAE24E49}"/>
              </a:ext>
            </a:extLst>
          </p:cNvPr>
          <p:cNvSpPr/>
          <p:nvPr/>
        </p:nvSpPr>
        <p:spPr>
          <a:xfrm flipV="1">
            <a:off x="5174568" y="4598425"/>
            <a:ext cx="291279" cy="873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86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713E-3C52-D51A-8770-43040FE5ABE9}"/>
              </a:ext>
            </a:extLst>
          </p:cNvPr>
          <p:cNvSpPr>
            <a:spLocks noGrp="1"/>
          </p:cNvSpPr>
          <p:nvPr>
            <p:ph type="title"/>
          </p:nvPr>
        </p:nvSpPr>
        <p:spPr/>
        <p:txBody>
          <a:bodyPr/>
          <a:lstStyle/>
          <a:p>
            <a:r>
              <a:rPr lang="en-US" dirty="0"/>
              <a:t>Branch assignment</a:t>
            </a:r>
          </a:p>
        </p:txBody>
      </p:sp>
      <p:pic>
        <p:nvPicPr>
          <p:cNvPr id="9" name="Content Placeholder 8" descr="A screenshot of a computer&#10;&#10;AI-generated content may be incorrect.">
            <a:extLst>
              <a:ext uri="{FF2B5EF4-FFF2-40B4-BE49-F238E27FC236}">
                <a16:creationId xmlns:a16="http://schemas.microsoft.com/office/drawing/2014/main" id="{972F7C5A-34A7-8584-4DA4-6969488A8C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9388" y="2292472"/>
            <a:ext cx="6197699" cy="4024313"/>
          </a:xfrm>
        </p:spPr>
      </p:pic>
      <p:sp>
        <p:nvSpPr>
          <p:cNvPr id="6" name="TextBox 5">
            <a:extLst>
              <a:ext uri="{FF2B5EF4-FFF2-40B4-BE49-F238E27FC236}">
                <a16:creationId xmlns:a16="http://schemas.microsoft.com/office/drawing/2014/main" id="{C2874B2C-2E53-A1A4-C167-444CB8522341}"/>
              </a:ext>
            </a:extLst>
          </p:cNvPr>
          <p:cNvSpPr txBox="1"/>
          <p:nvPr/>
        </p:nvSpPr>
        <p:spPr>
          <a:xfrm>
            <a:off x="890154" y="3429000"/>
            <a:ext cx="3431645" cy="523220"/>
          </a:xfrm>
          <a:prstGeom prst="rect">
            <a:avLst/>
          </a:prstGeom>
          <a:noFill/>
        </p:spPr>
        <p:txBody>
          <a:bodyPr wrap="none" rtlCol="0">
            <a:spAutoFit/>
          </a:bodyPr>
          <a:lstStyle/>
          <a:p>
            <a:r>
              <a:rPr lang="en-US" sz="1400" dirty="0"/>
              <a:t>Drag the slider until the first arrivals  of the</a:t>
            </a:r>
          </a:p>
          <a:p>
            <a:r>
              <a:rPr lang="en-US" sz="1400" dirty="0"/>
              <a:t>refractor of interest are flat</a:t>
            </a:r>
          </a:p>
        </p:txBody>
      </p:sp>
      <p:sp>
        <p:nvSpPr>
          <p:cNvPr id="7" name="TextBox 6">
            <a:extLst>
              <a:ext uri="{FF2B5EF4-FFF2-40B4-BE49-F238E27FC236}">
                <a16:creationId xmlns:a16="http://schemas.microsoft.com/office/drawing/2014/main" id="{64F48E47-4185-50D3-3E4D-506DD04C3051}"/>
              </a:ext>
            </a:extLst>
          </p:cNvPr>
          <p:cNvSpPr txBox="1"/>
          <p:nvPr/>
        </p:nvSpPr>
        <p:spPr>
          <a:xfrm>
            <a:off x="890154" y="4304629"/>
            <a:ext cx="3602653" cy="1169551"/>
          </a:xfrm>
          <a:prstGeom prst="rect">
            <a:avLst/>
          </a:prstGeom>
          <a:noFill/>
        </p:spPr>
        <p:txBody>
          <a:bodyPr wrap="none" rtlCol="0">
            <a:spAutoFit/>
          </a:bodyPr>
          <a:lstStyle/>
          <a:p>
            <a:r>
              <a:rPr lang="en-US" sz="1400" dirty="0"/>
              <a:t>Next, left-click and drag on the time axis to</a:t>
            </a:r>
          </a:p>
          <a:p>
            <a:r>
              <a:rPr lang="en-US" sz="1400" dirty="0"/>
              <a:t>zoom in to the first arrivals</a:t>
            </a:r>
          </a:p>
          <a:p>
            <a:endParaRPr lang="en-US" sz="1400" dirty="0"/>
          </a:p>
          <a:p>
            <a:r>
              <a:rPr lang="en-US" sz="1400" dirty="0"/>
              <a:t>The mouse wheel may be used to scroll the </a:t>
            </a:r>
          </a:p>
          <a:p>
            <a:r>
              <a:rPr lang="en-US" sz="1400" dirty="0"/>
              <a:t>time axis up and down</a:t>
            </a:r>
          </a:p>
        </p:txBody>
      </p:sp>
      <p:sp>
        <p:nvSpPr>
          <p:cNvPr id="8" name="Arrow: Right 7">
            <a:extLst>
              <a:ext uri="{FF2B5EF4-FFF2-40B4-BE49-F238E27FC236}">
                <a16:creationId xmlns:a16="http://schemas.microsoft.com/office/drawing/2014/main" id="{24B4DAEF-F461-58E1-3616-AB5A4E9564AD}"/>
              </a:ext>
            </a:extLst>
          </p:cNvPr>
          <p:cNvSpPr/>
          <p:nvPr/>
        </p:nvSpPr>
        <p:spPr>
          <a:xfrm>
            <a:off x="4980730" y="3529749"/>
            <a:ext cx="32777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60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7458-8B74-8EC1-9D8E-23181BC91BCA}"/>
              </a:ext>
            </a:extLst>
          </p:cNvPr>
          <p:cNvSpPr>
            <a:spLocks noGrp="1"/>
          </p:cNvSpPr>
          <p:nvPr>
            <p:ph type="title"/>
          </p:nvPr>
        </p:nvSpPr>
        <p:spPr/>
        <p:txBody>
          <a:bodyPr/>
          <a:lstStyle/>
          <a:p>
            <a:r>
              <a:rPr lang="en-US" dirty="0"/>
              <a:t>Branch assignment</a:t>
            </a:r>
          </a:p>
        </p:txBody>
      </p:sp>
      <p:pic>
        <p:nvPicPr>
          <p:cNvPr id="6" name="Content Placeholder 5" descr="A screenshot of a computer&#10;&#10;AI-generated content may be incorrect.">
            <a:extLst>
              <a:ext uri="{FF2B5EF4-FFF2-40B4-BE49-F238E27FC236}">
                <a16:creationId xmlns:a16="http://schemas.microsoft.com/office/drawing/2014/main" id="{619BEAC0-2F05-7143-22D1-A6A3963510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0613" y="2057401"/>
            <a:ext cx="8354244" cy="4672750"/>
          </a:xfrm>
        </p:spPr>
      </p:pic>
      <p:sp>
        <p:nvSpPr>
          <p:cNvPr id="7" name="TextBox 6">
            <a:extLst>
              <a:ext uri="{FF2B5EF4-FFF2-40B4-BE49-F238E27FC236}">
                <a16:creationId xmlns:a16="http://schemas.microsoft.com/office/drawing/2014/main" id="{35E496A6-2A90-507C-B4F9-CA52BF467ACE}"/>
              </a:ext>
            </a:extLst>
          </p:cNvPr>
          <p:cNvSpPr txBox="1"/>
          <p:nvPr/>
        </p:nvSpPr>
        <p:spPr>
          <a:xfrm>
            <a:off x="974588" y="1535077"/>
            <a:ext cx="3175998" cy="307777"/>
          </a:xfrm>
          <a:prstGeom prst="rect">
            <a:avLst/>
          </a:prstGeom>
          <a:noFill/>
        </p:spPr>
        <p:txBody>
          <a:bodyPr wrap="none" rtlCol="0">
            <a:spAutoFit/>
          </a:bodyPr>
          <a:lstStyle/>
          <a:p>
            <a:r>
              <a:rPr lang="en-US" sz="1400" dirty="0"/>
              <a:t>Applying DGF may help with noisy data</a:t>
            </a:r>
          </a:p>
        </p:txBody>
      </p:sp>
      <p:sp>
        <p:nvSpPr>
          <p:cNvPr id="8" name="Arrow: Down 7">
            <a:extLst>
              <a:ext uri="{FF2B5EF4-FFF2-40B4-BE49-F238E27FC236}">
                <a16:creationId xmlns:a16="http://schemas.microsoft.com/office/drawing/2014/main" id="{90547D88-CD61-2810-DE8C-7F9C526E66BA}"/>
              </a:ext>
            </a:extLst>
          </p:cNvPr>
          <p:cNvSpPr/>
          <p:nvPr/>
        </p:nvSpPr>
        <p:spPr>
          <a:xfrm>
            <a:off x="2177143" y="1842854"/>
            <a:ext cx="184873" cy="347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89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4019D-85D6-F493-50A5-E5E448914FB3}"/>
              </a:ext>
            </a:extLst>
          </p:cNvPr>
          <p:cNvSpPr>
            <a:spLocks noGrp="1"/>
          </p:cNvSpPr>
          <p:nvPr>
            <p:ph type="title"/>
          </p:nvPr>
        </p:nvSpPr>
        <p:spPr>
          <a:xfrm>
            <a:off x="2794000" y="830351"/>
            <a:ext cx="8610600" cy="1293028"/>
          </a:xfrm>
        </p:spPr>
        <p:txBody>
          <a:bodyPr/>
          <a:lstStyle/>
          <a:p>
            <a:r>
              <a:rPr lang="en-US" dirty="0"/>
              <a:t>Branch assignment</a:t>
            </a:r>
          </a:p>
        </p:txBody>
      </p:sp>
      <p:pic>
        <p:nvPicPr>
          <p:cNvPr id="8" name="Content Placeholder 7" descr="A screenshot of a computer&#10;&#10;AI-generated content may be incorrect.">
            <a:extLst>
              <a:ext uri="{FF2B5EF4-FFF2-40B4-BE49-F238E27FC236}">
                <a16:creationId xmlns:a16="http://schemas.microsoft.com/office/drawing/2014/main" id="{4C96AC30-32EF-52F7-8792-C83D54869E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3555" y="1807025"/>
            <a:ext cx="7781120" cy="4853894"/>
          </a:xfrm>
        </p:spPr>
      </p:pic>
      <p:sp>
        <p:nvSpPr>
          <p:cNvPr id="6" name="TextBox 5">
            <a:extLst>
              <a:ext uri="{FF2B5EF4-FFF2-40B4-BE49-F238E27FC236}">
                <a16:creationId xmlns:a16="http://schemas.microsoft.com/office/drawing/2014/main" id="{21D98685-E16E-CFE8-F809-88F76EC9724B}"/>
              </a:ext>
            </a:extLst>
          </p:cNvPr>
          <p:cNvSpPr txBox="1"/>
          <p:nvPr/>
        </p:nvSpPr>
        <p:spPr>
          <a:xfrm>
            <a:off x="0" y="1357064"/>
            <a:ext cx="5245475" cy="307777"/>
          </a:xfrm>
          <a:prstGeom prst="rect">
            <a:avLst/>
          </a:prstGeom>
          <a:noFill/>
        </p:spPr>
        <p:txBody>
          <a:bodyPr wrap="none" rtlCol="0">
            <a:spAutoFit/>
          </a:bodyPr>
          <a:lstStyle/>
          <a:p>
            <a:r>
              <a:rPr lang="en-US" sz="1400" dirty="0"/>
              <a:t>Applying AGC and/or filters may help make first arrivals more clear</a:t>
            </a:r>
          </a:p>
        </p:txBody>
      </p:sp>
      <p:sp>
        <p:nvSpPr>
          <p:cNvPr id="7" name="Arrow: Down 6">
            <a:extLst>
              <a:ext uri="{FF2B5EF4-FFF2-40B4-BE49-F238E27FC236}">
                <a16:creationId xmlns:a16="http://schemas.microsoft.com/office/drawing/2014/main" id="{5130BE32-935A-B455-7A47-D9BCDAD5F96C}"/>
              </a:ext>
            </a:extLst>
          </p:cNvPr>
          <p:cNvSpPr/>
          <p:nvPr/>
        </p:nvSpPr>
        <p:spPr>
          <a:xfrm flipH="1">
            <a:off x="3046186" y="1664841"/>
            <a:ext cx="141514" cy="3163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52753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{8A9DC63F-B83D-7943-BC63-EDD00C08AE17}tf10001079</Template>
  <TotalTime>931</TotalTime>
  <Words>2266</Words>
  <Application>Microsoft Macintosh PowerPoint</Application>
  <PresentationFormat>Widescreen</PresentationFormat>
  <Paragraphs>273</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Cambria Math</vt:lpstr>
      <vt:lpstr>Century Gothic</vt:lpstr>
      <vt:lpstr>Vapor Trail</vt:lpstr>
      <vt:lpstr>Delay Time Analysis  Phoenix Training</vt:lpstr>
      <vt:lpstr>Comments</vt:lpstr>
      <vt:lpstr>Three distinct phases</vt:lpstr>
      <vt:lpstr>Create a new delay time solution</vt:lpstr>
      <vt:lpstr>The delay time solution is under the “DelayTime – Example” tab</vt:lpstr>
      <vt:lpstr>Branch assignment</vt:lpstr>
      <vt:lpstr>Branch assignment</vt:lpstr>
      <vt:lpstr>Branch assignment</vt:lpstr>
      <vt:lpstr>Branch assignment</vt:lpstr>
      <vt:lpstr>Branch assignment</vt:lpstr>
      <vt:lpstr>Branch assignment</vt:lpstr>
      <vt:lpstr>Branch assignment</vt:lpstr>
      <vt:lpstr>start analysis</vt:lpstr>
      <vt:lpstr>Analysis options</vt:lpstr>
      <vt:lpstr>Analysis options</vt:lpstr>
      <vt:lpstr>Delay time analysis</vt:lpstr>
      <vt:lpstr>Viewing the analysis results</vt:lpstr>
      <vt:lpstr>Pick QC display</vt:lpstr>
      <vt:lpstr>Pick error histogram</vt:lpstr>
      <vt:lpstr>Shot/Station delay time stacks</vt:lpstr>
      <vt:lpstr>Shot/Station delay time stacks</vt:lpstr>
      <vt:lpstr>Shot/Station delay time stacks</vt:lpstr>
      <vt:lpstr>Shot/Station delay time stacks</vt:lpstr>
      <vt:lpstr>Shot/Station delay time stacks</vt:lpstr>
      <vt:lpstr>Shot/Station delay time stacks</vt:lpstr>
      <vt:lpstr>Shot/Station delay time stacks</vt:lpstr>
      <vt:lpstr>Shot/Station delay time stacks</vt:lpstr>
      <vt:lpstr>Shot/Station delay time stacks</vt:lpstr>
      <vt:lpstr>Shot/Station delay time stacks</vt:lpstr>
      <vt:lpstr>Shot/Station delay time stacks</vt:lpstr>
      <vt:lpstr>Shot/Station delay time stacks</vt:lpstr>
      <vt:lpstr>Shot/Station delay time stacks</vt:lpstr>
      <vt:lpstr>use the delay time solution to refine first break picks</vt:lpstr>
      <vt:lpstr>Model building</vt:lpstr>
      <vt:lpstr>Model building</vt:lpstr>
      <vt:lpstr>Model building</vt:lpstr>
      <vt:lpstr>Model building</vt:lpstr>
      <vt:lpstr>Model building</vt:lpstr>
      <vt:lpstr>Model building</vt:lpstr>
      <vt:lpstr>Statics computation</vt:lpstr>
      <vt:lpstr>Statics</vt:lpstr>
      <vt:lpstr>Model building</vt:lpstr>
      <vt:lpstr>Model building</vt:lpstr>
      <vt:lpstr>Statics computation using new model</vt:lpstr>
      <vt:lpstr>Question –  how different are the statics????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Delay Time Analysis  Phoenix Training</dc:title>
  <dc:creator>Matt Duiker</dc:creator>
  <cp:lastModifiedBy>Tom Zang</cp:lastModifiedBy>
  <cp:revision>41</cp:revision>
  <dcterms:created xsi:type="dcterms:W3CDTF">2025-10-06T20:01:51Z</dcterms:created>
  <dcterms:modified xsi:type="dcterms:W3CDTF">2025-10-15T00:51:49Z</dcterms:modified>
</cp:coreProperties>
</file>